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54"/>
  </p:notesMasterIdLst>
  <p:sldIdLst>
    <p:sldId id="256" r:id="rId2"/>
    <p:sldId id="307" r:id="rId3"/>
    <p:sldId id="299" r:id="rId4"/>
    <p:sldId id="259" r:id="rId5"/>
    <p:sldId id="258" r:id="rId6"/>
    <p:sldId id="263" r:id="rId7"/>
    <p:sldId id="300" r:id="rId8"/>
    <p:sldId id="304" r:id="rId9"/>
    <p:sldId id="305" r:id="rId10"/>
    <p:sldId id="260" r:id="rId11"/>
    <p:sldId id="302" r:id="rId12"/>
    <p:sldId id="301" r:id="rId13"/>
    <p:sldId id="261" r:id="rId14"/>
    <p:sldId id="303" r:id="rId15"/>
    <p:sldId id="290" r:id="rId16"/>
    <p:sldId id="275" r:id="rId17"/>
    <p:sldId id="309" r:id="rId18"/>
    <p:sldId id="283" r:id="rId19"/>
    <p:sldId id="282" r:id="rId20"/>
    <p:sldId id="279" r:id="rId21"/>
    <p:sldId id="306" r:id="rId22"/>
    <p:sldId id="286" r:id="rId23"/>
    <p:sldId id="277" r:id="rId24"/>
    <p:sldId id="288" r:id="rId25"/>
    <p:sldId id="287" r:id="rId26"/>
    <p:sldId id="262" r:id="rId27"/>
    <p:sldId id="281" r:id="rId28"/>
    <p:sldId id="298" r:id="rId29"/>
    <p:sldId id="264" r:id="rId30"/>
    <p:sldId id="276" r:id="rId31"/>
    <p:sldId id="280" r:id="rId32"/>
    <p:sldId id="266" r:id="rId33"/>
    <p:sldId id="265" r:id="rId34"/>
    <p:sldId id="271" r:id="rId35"/>
    <p:sldId id="284" r:id="rId36"/>
    <p:sldId id="278" r:id="rId37"/>
    <p:sldId id="272" r:id="rId38"/>
    <p:sldId id="269" r:id="rId39"/>
    <p:sldId id="268" r:id="rId40"/>
    <p:sldId id="270" r:id="rId41"/>
    <p:sldId id="273" r:id="rId42"/>
    <p:sldId id="274" r:id="rId43"/>
    <p:sldId id="312" r:id="rId44"/>
    <p:sldId id="313" r:id="rId45"/>
    <p:sldId id="314" r:id="rId46"/>
    <p:sldId id="292" r:id="rId47"/>
    <p:sldId id="293" r:id="rId48"/>
    <p:sldId id="295" r:id="rId49"/>
    <p:sldId id="296" r:id="rId50"/>
    <p:sldId id="297" r:id="rId51"/>
    <p:sldId id="311" r:id="rId52"/>
    <p:sldId id="31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41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5" autoAdjust="0"/>
    <p:restoredTop sz="94660"/>
  </p:normalViewPr>
  <p:slideViewPr>
    <p:cSldViewPr snapToGrid="0">
      <p:cViewPr varScale="1">
        <p:scale>
          <a:sx n="116" d="100"/>
          <a:sy n="116" d="100"/>
        </p:scale>
        <p:origin x="36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E30974-AFAD-4059-BFD5-670337DBCB85}" type="datetimeFigureOut">
              <a:rPr lang="en-US" smtClean="0"/>
              <a:t>12/19/2019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833533-A6E1-4294-BFC0-6DDD0C79CA9D}" type="slidenum">
              <a:rPr lang="en-US" smtClean="0"/>
              <a:t>‹#›</a:t>
            </a:fld>
            <a:endParaRPr lang="en-US"/>
          </a:p>
        </p:txBody>
      </p:sp>
    </p:spTree>
    <p:extLst>
      <p:ext uri="{BB962C8B-B14F-4D97-AF65-F5344CB8AC3E}">
        <p14:creationId xmlns:p14="http://schemas.microsoft.com/office/powerpoint/2010/main" val="3614052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833533-A6E1-4294-BFC0-6DDD0C79CA9D}" type="slidenum">
              <a:rPr lang="en-US" smtClean="0"/>
              <a:t>5</a:t>
            </a:fld>
            <a:endParaRPr lang="en-US"/>
          </a:p>
        </p:txBody>
      </p:sp>
    </p:spTree>
    <p:extLst>
      <p:ext uri="{BB962C8B-B14F-4D97-AF65-F5344CB8AC3E}">
        <p14:creationId xmlns:p14="http://schemas.microsoft.com/office/powerpoint/2010/main" val="36914026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ED533235-B8BF-418E-8A07-7D07B3BA1AF7}" type="datetimeFigureOut">
              <a:rPr lang="en-US" smtClean="0"/>
              <a:t>12/19/2019</a:t>
            </a:fld>
            <a:endParaRPr lang="en-US"/>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US"/>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1882B1EA-021B-43A1-A278-5B101657B1EA}" type="slidenum">
              <a:rPr lang="en-US" smtClean="0"/>
              <a:t>‹#›</a:t>
            </a:fld>
            <a:endParaRPr lang="en-US"/>
          </a:p>
        </p:txBody>
      </p:sp>
    </p:spTree>
    <p:extLst>
      <p:ext uri="{BB962C8B-B14F-4D97-AF65-F5344CB8AC3E}">
        <p14:creationId xmlns:p14="http://schemas.microsoft.com/office/powerpoint/2010/main" val="1542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533235-B8BF-418E-8A07-7D07B3BA1AF7}"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882B1EA-021B-43A1-A278-5B101657B1EA}" type="slidenum">
              <a:rPr lang="en-US" smtClean="0"/>
              <a:t>‹#›</a:t>
            </a:fld>
            <a:endParaRPr lang="en-US"/>
          </a:p>
        </p:txBody>
      </p:sp>
    </p:spTree>
    <p:extLst>
      <p:ext uri="{BB962C8B-B14F-4D97-AF65-F5344CB8AC3E}">
        <p14:creationId xmlns:p14="http://schemas.microsoft.com/office/powerpoint/2010/main" val="3548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533235-B8BF-418E-8A07-7D07B3BA1AF7}"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882B1EA-021B-43A1-A278-5B101657B1EA}" type="slidenum">
              <a:rPr lang="en-US" smtClean="0"/>
              <a:t>‹#›</a:t>
            </a:fld>
            <a:endParaRPr lang="en-US"/>
          </a:p>
        </p:txBody>
      </p:sp>
    </p:spTree>
    <p:extLst>
      <p:ext uri="{BB962C8B-B14F-4D97-AF65-F5344CB8AC3E}">
        <p14:creationId xmlns:p14="http://schemas.microsoft.com/office/powerpoint/2010/main" val="2729177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533235-B8BF-418E-8A07-7D07B3BA1AF7}"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882B1EA-021B-43A1-A278-5B101657B1EA}" type="slidenum">
              <a:rPr lang="en-US" smtClean="0"/>
              <a:t>‹#›</a:t>
            </a:fld>
            <a:endParaRPr lang="en-US"/>
          </a:p>
        </p:txBody>
      </p:sp>
    </p:spTree>
    <p:extLst>
      <p:ext uri="{BB962C8B-B14F-4D97-AF65-F5344CB8AC3E}">
        <p14:creationId xmlns:p14="http://schemas.microsoft.com/office/powerpoint/2010/main" val="2820124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533235-B8BF-418E-8A07-7D07B3BA1AF7}"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882B1EA-021B-43A1-A278-5B101657B1EA}" type="slidenum">
              <a:rPr lang="en-US" smtClean="0"/>
              <a:t>‹#›</a:t>
            </a:fld>
            <a:endParaRPr lang="en-US"/>
          </a:p>
        </p:txBody>
      </p:sp>
    </p:spTree>
    <p:extLst>
      <p:ext uri="{BB962C8B-B14F-4D97-AF65-F5344CB8AC3E}">
        <p14:creationId xmlns:p14="http://schemas.microsoft.com/office/powerpoint/2010/main" val="2972438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D533235-B8BF-418E-8A07-7D07B3BA1AF7}" type="datetimeFigureOut">
              <a:rPr lang="en-US" smtClean="0"/>
              <a:t>12/19/2019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2B1EA-021B-43A1-A278-5B101657B1EA}" type="slidenum">
              <a:rPr lang="en-US" smtClean="0"/>
              <a:t>‹#›</a:t>
            </a:fld>
            <a:endParaRPr lang="en-US"/>
          </a:p>
        </p:txBody>
      </p:sp>
    </p:spTree>
    <p:extLst>
      <p:ext uri="{BB962C8B-B14F-4D97-AF65-F5344CB8AC3E}">
        <p14:creationId xmlns:p14="http://schemas.microsoft.com/office/powerpoint/2010/main" val="1782181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D533235-B8BF-418E-8A07-7D07B3BA1AF7}" type="datetimeFigureOut">
              <a:rPr lang="en-US" smtClean="0"/>
              <a:t>12/19/2019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2B1EA-021B-43A1-A278-5B101657B1EA}" type="slidenum">
              <a:rPr lang="en-US" smtClean="0"/>
              <a:t>‹#›</a:t>
            </a:fld>
            <a:endParaRPr lang="en-US"/>
          </a:p>
        </p:txBody>
      </p:sp>
    </p:spTree>
    <p:extLst>
      <p:ext uri="{BB962C8B-B14F-4D97-AF65-F5344CB8AC3E}">
        <p14:creationId xmlns:p14="http://schemas.microsoft.com/office/powerpoint/2010/main" val="2131123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533235-B8BF-418E-8A07-7D07B3BA1AF7}"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2B1EA-021B-43A1-A278-5B101657B1EA}" type="slidenum">
              <a:rPr lang="en-US" smtClean="0"/>
              <a:t>‹#›</a:t>
            </a:fld>
            <a:endParaRPr lang="en-US"/>
          </a:p>
        </p:txBody>
      </p:sp>
    </p:spTree>
    <p:extLst>
      <p:ext uri="{BB962C8B-B14F-4D97-AF65-F5344CB8AC3E}">
        <p14:creationId xmlns:p14="http://schemas.microsoft.com/office/powerpoint/2010/main" val="4195020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533235-B8BF-418E-8A07-7D07B3BA1AF7}"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882B1EA-021B-43A1-A278-5B101657B1EA}" type="slidenum">
              <a:rPr lang="en-US" smtClean="0"/>
              <a:t>‹#›</a:t>
            </a:fld>
            <a:endParaRPr lang="en-US"/>
          </a:p>
        </p:txBody>
      </p:sp>
    </p:spTree>
    <p:extLst>
      <p:ext uri="{BB962C8B-B14F-4D97-AF65-F5344CB8AC3E}">
        <p14:creationId xmlns:p14="http://schemas.microsoft.com/office/powerpoint/2010/main" val="66475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533235-B8BF-418E-8A07-7D07B3BA1AF7}"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2B1EA-021B-43A1-A278-5B101657B1EA}" type="slidenum">
              <a:rPr lang="en-US" smtClean="0"/>
              <a:t>‹#›</a:t>
            </a:fld>
            <a:endParaRPr lang="en-US"/>
          </a:p>
        </p:txBody>
      </p:sp>
    </p:spTree>
    <p:extLst>
      <p:ext uri="{BB962C8B-B14F-4D97-AF65-F5344CB8AC3E}">
        <p14:creationId xmlns:p14="http://schemas.microsoft.com/office/powerpoint/2010/main" val="3240049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533235-B8BF-418E-8A07-7D07B3BA1AF7}"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882B1EA-021B-43A1-A278-5B101657B1EA}" type="slidenum">
              <a:rPr lang="en-US" smtClean="0"/>
              <a:t>‹#›</a:t>
            </a:fld>
            <a:endParaRPr lang="en-US"/>
          </a:p>
        </p:txBody>
      </p:sp>
    </p:spTree>
    <p:extLst>
      <p:ext uri="{BB962C8B-B14F-4D97-AF65-F5344CB8AC3E}">
        <p14:creationId xmlns:p14="http://schemas.microsoft.com/office/powerpoint/2010/main" val="17736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D533235-B8BF-418E-8A07-7D07B3BA1AF7}"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2B1EA-021B-43A1-A278-5B101657B1EA}" type="slidenum">
              <a:rPr lang="en-US" smtClean="0"/>
              <a:t>‹#›</a:t>
            </a:fld>
            <a:endParaRPr lang="en-US"/>
          </a:p>
        </p:txBody>
      </p:sp>
    </p:spTree>
    <p:extLst>
      <p:ext uri="{BB962C8B-B14F-4D97-AF65-F5344CB8AC3E}">
        <p14:creationId xmlns:p14="http://schemas.microsoft.com/office/powerpoint/2010/main" val="1458589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D533235-B8BF-418E-8A07-7D07B3BA1AF7}" type="datetimeFigureOut">
              <a:rPr lang="en-US" smtClean="0"/>
              <a:t>12/19/2019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2B1EA-021B-43A1-A278-5B101657B1EA}" type="slidenum">
              <a:rPr lang="en-US" smtClean="0"/>
              <a:t>‹#›</a:t>
            </a:fld>
            <a:endParaRPr lang="en-US"/>
          </a:p>
        </p:txBody>
      </p:sp>
    </p:spTree>
    <p:extLst>
      <p:ext uri="{BB962C8B-B14F-4D97-AF65-F5344CB8AC3E}">
        <p14:creationId xmlns:p14="http://schemas.microsoft.com/office/powerpoint/2010/main" val="2317979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D533235-B8BF-418E-8A07-7D07B3BA1AF7}" type="datetimeFigureOut">
              <a:rPr lang="en-US" smtClean="0"/>
              <a:t>12/19/2019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82B1EA-021B-43A1-A278-5B101657B1EA}" type="slidenum">
              <a:rPr lang="en-US" smtClean="0"/>
              <a:t>‹#›</a:t>
            </a:fld>
            <a:endParaRPr lang="en-US"/>
          </a:p>
        </p:txBody>
      </p:sp>
    </p:spTree>
    <p:extLst>
      <p:ext uri="{BB962C8B-B14F-4D97-AF65-F5344CB8AC3E}">
        <p14:creationId xmlns:p14="http://schemas.microsoft.com/office/powerpoint/2010/main" val="3710164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33235-B8BF-418E-8A07-7D07B3BA1AF7}" type="datetimeFigureOut">
              <a:rPr lang="en-US" smtClean="0"/>
              <a:t>12/19/2019</a:t>
            </a:fld>
            <a:endParaRPr lang="en-US"/>
          </a:p>
        </p:txBody>
      </p:sp>
      <p:sp>
        <p:nvSpPr>
          <p:cNvPr id="3" name="Footer Placeholder 2"/>
          <p:cNvSpPr>
            <a:spLocks noGrp="1"/>
          </p:cNvSpPr>
          <p:nvPr>
            <p:ph type="ftr" sz="quarter" idx="11"/>
          </p:nvPr>
        </p:nvSpPr>
        <p:spPr/>
        <p:txBody>
          <a:bodyPr/>
          <a:lstStyle/>
          <a:p>
            <a:endParaRPr lang="en-US"/>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882B1EA-021B-43A1-A278-5B101657B1EA}" type="slidenum">
              <a:rPr lang="en-US" smtClean="0"/>
              <a:t>‹#›</a:t>
            </a:fld>
            <a:endParaRPr lang="en-US"/>
          </a:p>
        </p:txBody>
      </p:sp>
    </p:spTree>
    <p:extLst>
      <p:ext uri="{BB962C8B-B14F-4D97-AF65-F5344CB8AC3E}">
        <p14:creationId xmlns:p14="http://schemas.microsoft.com/office/powerpoint/2010/main" val="857240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533235-B8BF-418E-8A07-7D07B3BA1AF7}"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882B1EA-021B-43A1-A278-5B101657B1EA}" type="slidenum">
              <a:rPr lang="en-US" smtClean="0"/>
              <a:t>‹#›</a:t>
            </a:fld>
            <a:endParaRPr lang="en-US"/>
          </a:p>
        </p:txBody>
      </p:sp>
    </p:spTree>
    <p:extLst>
      <p:ext uri="{BB962C8B-B14F-4D97-AF65-F5344CB8AC3E}">
        <p14:creationId xmlns:p14="http://schemas.microsoft.com/office/powerpoint/2010/main" val="1402929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533235-B8BF-418E-8A07-7D07B3BA1AF7}"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882B1EA-021B-43A1-A278-5B101657B1EA}" type="slidenum">
              <a:rPr lang="en-US" smtClean="0"/>
              <a:t>‹#›</a:t>
            </a:fld>
            <a:endParaRPr lang="en-US"/>
          </a:p>
        </p:txBody>
      </p:sp>
    </p:spTree>
    <p:extLst>
      <p:ext uri="{BB962C8B-B14F-4D97-AF65-F5344CB8AC3E}">
        <p14:creationId xmlns:p14="http://schemas.microsoft.com/office/powerpoint/2010/main" val="160462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ED533235-B8BF-418E-8A07-7D07B3BA1AF7}" type="datetimeFigureOut">
              <a:rPr lang="en-US" smtClean="0"/>
              <a:t>12/19/2019</a:t>
            </a:fld>
            <a:endParaRPr lang="en-US"/>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1882B1EA-021B-43A1-A278-5B101657B1EA}" type="slidenum">
              <a:rPr lang="en-US" smtClean="0"/>
              <a:t>‹#›</a:t>
            </a:fld>
            <a:endParaRPr lang="en-US"/>
          </a:p>
        </p:txBody>
      </p:sp>
    </p:spTree>
    <p:extLst>
      <p:ext uri="{BB962C8B-B14F-4D97-AF65-F5344CB8AC3E}">
        <p14:creationId xmlns:p14="http://schemas.microsoft.com/office/powerpoint/2010/main" val="8625825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0601" y="3576162"/>
            <a:ext cx="10336829" cy="913835"/>
          </a:xfrm>
        </p:spPr>
        <p:txBody>
          <a:bodyPr/>
          <a:lstStyle/>
          <a:p>
            <a:r>
              <a:rPr lang="en-US" b="1" dirty="0" smtClean="0"/>
              <a:t>NATIONAL SPORTS AUTHORITY</a:t>
            </a:r>
            <a:endParaRPr lang="en-US" b="1" dirty="0"/>
          </a:p>
        </p:txBody>
      </p:sp>
      <p:sp>
        <p:nvSpPr>
          <p:cNvPr id="3" name="Subtitle 2"/>
          <p:cNvSpPr>
            <a:spLocks noGrp="1"/>
          </p:cNvSpPr>
          <p:nvPr>
            <p:ph type="subTitle" idx="1"/>
          </p:nvPr>
        </p:nvSpPr>
        <p:spPr>
          <a:xfrm>
            <a:off x="1150601" y="4469443"/>
            <a:ext cx="8825658" cy="861420"/>
          </a:xfrm>
        </p:spPr>
        <p:txBody>
          <a:bodyPr/>
          <a:lstStyle/>
          <a:p>
            <a:r>
              <a:rPr lang="en-US" b="1" i="1" cap="none" dirty="0" smtClean="0"/>
              <a:t>Propelling </a:t>
            </a:r>
            <a:r>
              <a:rPr lang="en-US" b="1" i="1" cap="none" dirty="0"/>
              <a:t>G</a:t>
            </a:r>
            <a:r>
              <a:rPr lang="en-US" b="1" i="1" cap="none" dirty="0" smtClean="0"/>
              <a:t>hana to high international recognition</a:t>
            </a:r>
            <a:endParaRPr lang="en-US" b="1" i="1" cap="none"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9294" y="2665827"/>
            <a:ext cx="1068147" cy="1068147"/>
          </a:xfrm>
          <a:prstGeom prst="rect">
            <a:avLst/>
          </a:prstGeom>
        </p:spPr>
      </p:pic>
      <p:sp>
        <p:nvSpPr>
          <p:cNvPr id="5" name="Rectangle 4"/>
          <p:cNvSpPr/>
          <p:nvPr/>
        </p:nvSpPr>
        <p:spPr>
          <a:xfrm>
            <a:off x="0" y="-718457"/>
            <a:ext cx="12192000" cy="1894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5768371"/>
            <a:ext cx="12192000" cy="1894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1052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Diagonal Corner Rectangle 10"/>
          <p:cNvSpPr/>
          <p:nvPr/>
        </p:nvSpPr>
        <p:spPr>
          <a:xfrm>
            <a:off x="3752233" y="220926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000" b="1" dirty="0" smtClean="0"/>
              <a:t>Inspection Of Work At </a:t>
            </a:r>
            <a:r>
              <a:rPr lang="en-US" sz="3000" b="1" dirty="0" err="1" smtClean="0"/>
              <a:t>Bukom</a:t>
            </a:r>
            <a:r>
              <a:rPr lang="en-US" sz="3000" b="1" dirty="0" smtClean="0"/>
              <a:t> Emporium in Accra </a:t>
            </a:r>
            <a:endParaRPr lang="en-US" sz="3000" b="1"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
        <p:nvSpPr>
          <p:cNvPr id="3" name="TextBox 2"/>
          <p:cNvSpPr txBox="1"/>
          <p:nvPr/>
        </p:nvSpPr>
        <p:spPr>
          <a:xfrm>
            <a:off x="4694831" y="3442660"/>
            <a:ext cx="6702761" cy="1938992"/>
          </a:xfrm>
          <a:prstGeom prst="rect">
            <a:avLst/>
          </a:prstGeom>
          <a:noFill/>
        </p:spPr>
        <p:txBody>
          <a:bodyPr wrap="square" rtlCol="0">
            <a:spAutoFit/>
          </a:bodyPr>
          <a:lstStyle/>
          <a:p>
            <a:r>
              <a:rPr lang="en-US" sz="2400" dirty="0" smtClean="0">
                <a:solidFill>
                  <a:schemeClr val="bg1"/>
                </a:solidFill>
              </a:rPr>
              <a:t>Anterior to </a:t>
            </a:r>
            <a:r>
              <a:rPr lang="en-US" sz="2400" dirty="0">
                <a:solidFill>
                  <a:schemeClr val="bg1"/>
                </a:solidFill>
              </a:rPr>
              <a:t>the World Table Tennis Junior Championship to be held in </a:t>
            </a:r>
            <a:r>
              <a:rPr lang="en-US" sz="2400" dirty="0" smtClean="0">
                <a:solidFill>
                  <a:schemeClr val="bg1"/>
                </a:solidFill>
              </a:rPr>
              <a:t>Ghana, The Director-General of the Authority</a:t>
            </a:r>
            <a:endParaRPr lang="en-US" sz="2400" dirty="0">
              <a:solidFill>
                <a:schemeClr val="bg1"/>
              </a:solidFill>
            </a:endParaRPr>
          </a:p>
          <a:p>
            <a:r>
              <a:rPr lang="en-US" sz="2400" dirty="0" smtClean="0">
                <a:solidFill>
                  <a:schemeClr val="bg1"/>
                </a:solidFill>
              </a:rPr>
              <a:t> Inspected work done </a:t>
            </a:r>
            <a:r>
              <a:rPr lang="en-US" sz="2400" dirty="0">
                <a:solidFill>
                  <a:schemeClr val="bg1"/>
                </a:solidFill>
              </a:rPr>
              <a:t>at </a:t>
            </a:r>
            <a:r>
              <a:rPr lang="en-US" sz="2400" dirty="0" err="1">
                <a:solidFill>
                  <a:schemeClr val="bg1"/>
                </a:solidFill>
              </a:rPr>
              <a:t>Bukom</a:t>
            </a:r>
            <a:r>
              <a:rPr lang="en-US" sz="2400" dirty="0">
                <a:solidFill>
                  <a:schemeClr val="bg1"/>
                </a:solidFill>
              </a:rPr>
              <a:t> Emporium in </a:t>
            </a:r>
            <a:r>
              <a:rPr lang="en-US" sz="2400" dirty="0" smtClean="0">
                <a:solidFill>
                  <a:schemeClr val="bg1"/>
                </a:solidFill>
              </a:rPr>
              <a:t>Accra.</a:t>
            </a:r>
            <a:endParaRPr lang="en-US" sz="2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28" y="2838081"/>
            <a:ext cx="4197532" cy="3148149"/>
          </a:xfrm>
          <a:prstGeom prst="rect">
            <a:avLst/>
          </a:prstGeom>
        </p:spPr>
      </p:pic>
      <p:sp>
        <p:nvSpPr>
          <p:cNvPr id="7" name="TextBox 6"/>
          <p:cNvSpPr txBox="1"/>
          <p:nvPr/>
        </p:nvSpPr>
        <p:spPr>
          <a:xfrm>
            <a:off x="9104812" y="167803"/>
            <a:ext cx="2168434" cy="276999"/>
          </a:xfrm>
          <a:prstGeom prst="rect">
            <a:avLst/>
          </a:prstGeom>
          <a:noFill/>
        </p:spPr>
        <p:txBody>
          <a:bodyPr wrap="square" rtlCol="0">
            <a:spAutoFit/>
          </a:bodyPr>
          <a:lstStyle/>
          <a:p>
            <a:r>
              <a:rPr lang="en-US" sz="1200" i="1" dirty="0" smtClean="0"/>
              <a:t>26, March 2019</a:t>
            </a:r>
            <a:endParaRPr lang="en-US" sz="1200" i="1" dirty="0"/>
          </a:p>
        </p:txBody>
      </p:sp>
    </p:spTree>
    <p:extLst>
      <p:ext uri="{BB962C8B-B14F-4D97-AF65-F5344CB8AC3E}">
        <p14:creationId xmlns:p14="http://schemas.microsoft.com/office/powerpoint/2010/main" val="41580685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886" y="946135"/>
            <a:ext cx="9449356" cy="728480"/>
          </a:xfrm>
        </p:spPr>
        <p:txBody>
          <a:bodyPr/>
          <a:lstStyle/>
          <a:p>
            <a:r>
              <a:rPr lang="en-US" sz="3000" b="1" dirty="0" smtClean="0">
                <a:solidFill>
                  <a:schemeClr val="bg1"/>
                </a:solidFill>
              </a:rPr>
              <a:t>NSA, IOC attends a Training And Licensing Course Organized By Ghana Taekwondo Federation</a:t>
            </a:r>
            <a:endParaRPr lang="en-US" sz="3000" b="1" dirty="0"/>
          </a:p>
        </p:txBody>
      </p:sp>
      <p:sp>
        <p:nvSpPr>
          <p:cNvPr id="11" name="Round Diagonal Corner Rectangle 10"/>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
        <p:nvSpPr>
          <p:cNvPr id="3" name="TextBox 2"/>
          <p:cNvSpPr txBox="1"/>
          <p:nvPr/>
        </p:nvSpPr>
        <p:spPr>
          <a:xfrm>
            <a:off x="1020076" y="2741076"/>
            <a:ext cx="6634758" cy="3416320"/>
          </a:xfrm>
          <a:prstGeom prst="rect">
            <a:avLst/>
          </a:prstGeom>
          <a:noFill/>
        </p:spPr>
        <p:txBody>
          <a:bodyPr wrap="square" rtlCol="0">
            <a:spAutoFit/>
          </a:bodyPr>
          <a:lstStyle/>
          <a:p>
            <a:pPr algn="just"/>
            <a:r>
              <a:rPr lang="en-US" dirty="0" smtClean="0">
                <a:solidFill>
                  <a:schemeClr val="bg1"/>
                </a:solidFill>
              </a:rPr>
              <a:t>Prof </a:t>
            </a:r>
            <a:r>
              <a:rPr lang="en-US" dirty="0" err="1" smtClean="0">
                <a:solidFill>
                  <a:schemeClr val="bg1"/>
                </a:solidFill>
              </a:rPr>
              <a:t>Twumasi</a:t>
            </a:r>
            <a:r>
              <a:rPr lang="en-US" dirty="0" smtClean="0">
                <a:solidFill>
                  <a:schemeClr val="bg1"/>
                </a:solidFill>
              </a:rPr>
              <a:t> </a:t>
            </a:r>
            <a:r>
              <a:rPr lang="en-US" dirty="0">
                <a:solidFill>
                  <a:schemeClr val="bg1"/>
                </a:solidFill>
              </a:rPr>
              <a:t>attended a Closing Ceremony of a training and licensing course organized by Ghana Taekwondo Federation with the support of International Olympic Committee, Republic of South Korea and NSA at the Korean Sports Complex (Accra). A total of 42 couches pooled from all regions in Ghana passed out and received licenses to practice. Additionally, 20 administrators, two from each of the ten regions, were trained to manage online database for oﬃcials and sportsmen and women in the Federation. Ghana is collaborating with Korea to increase the number of Sports Halls across the </a:t>
            </a:r>
            <a:r>
              <a:rPr lang="en-US" dirty="0" smtClean="0">
                <a:solidFill>
                  <a:schemeClr val="bg1"/>
                </a:solidFill>
              </a:rPr>
              <a:t>country</a:t>
            </a:r>
            <a:r>
              <a:rPr lang="en-US" dirty="0">
                <a:solidFill>
                  <a:schemeClr val="bg1"/>
                </a:solidFill>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165" y="3143250"/>
            <a:ext cx="4095931" cy="2303961"/>
          </a:xfrm>
          <a:prstGeom prst="rect">
            <a:avLst/>
          </a:prstGeom>
        </p:spPr>
      </p:pic>
      <p:sp>
        <p:nvSpPr>
          <p:cNvPr id="7" name="TextBox 6"/>
          <p:cNvSpPr txBox="1"/>
          <p:nvPr/>
        </p:nvSpPr>
        <p:spPr>
          <a:xfrm>
            <a:off x="9104812" y="167803"/>
            <a:ext cx="2168434" cy="276999"/>
          </a:xfrm>
          <a:prstGeom prst="rect">
            <a:avLst/>
          </a:prstGeom>
          <a:noFill/>
        </p:spPr>
        <p:txBody>
          <a:bodyPr wrap="square" rtlCol="0">
            <a:spAutoFit/>
          </a:bodyPr>
          <a:lstStyle/>
          <a:p>
            <a:r>
              <a:rPr lang="en-US" sz="1200" i="1" dirty="0" smtClean="0"/>
              <a:t>13</a:t>
            </a:r>
            <a:r>
              <a:rPr lang="en-US" sz="1200" i="1" baseline="30000" dirty="0" smtClean="0"/>
              <a:t>th</a:t>
            </a:r>
            <a:r>
              <a:rPr lang="en-US" sz="1200" i="1" dirty="0" smtClean="0"/>
              <a:t> April 2019</a:t>
            </a:r>
            <a:endParaRPr lang="en-US" sz="1200" i="1" dirty="0"/>
          </a:p>
        </p:txBody>
      </p:sp>
    </p:spTree>
    <p:extLst>
      <p:ext uri="{BB962C8B-B14F-4D97-AF65-F5344CB8AC3E}">
        <p14:creationId xmlns:p14="http://schemas.microsoft.com/office/powerpoint/2010/main" val="1770061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Diagonal Corner Rectangle 10"/>
          <p:cNvSpPr/>
          <p:nvPr/>
        </p:nvSpPr>
        <p:spPr>
          <a:xfrm>
            <a:off x="3752233" y="220926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258288" cy="728480"/>
          </a:xfrm>
        </p:spPr>
        <p:txBody>
          <a:bodyPr/>
          <a:lstStyle/>
          <a:p>
            <a:r>
              <a:rPr lang="en-US" sz="3000" b="1" dirty="0" smtClean="0"/>
              <a:t>NSA, </a:t>
            </a:r>
            <a:r>
              <a:rPr lang="en-US" sz="3000" b="1" dirty="0">
                <a:solidFill>
                  <a:schemeClr val="bg1"/>
                </a:solidFill>
              </a:rPr>
              <a:t>Hon </a:t>
            </a:r>
            <a:r>
              <a:rPr lang="en-US" sz="3000" b="1" dirty="0" err="1">
                <a:solidFill>
                  <a:schemeClr val="bg1"/>
                </a:solidFill>
              </a:rPr>
              <a:t>Kwadwo</a:t>
            </a:r>
            <a:r>
              <a:rPr lang="en-US" sz="3000" b="1" dirty="0">
                <a:solidFill>
                  <a:schemeClr val="bg1"/>
                </a:solidFill>
              </a:rPr>
              <a:t> Baa </a:t>
            </a:r>
            <a:r>
              <a:rPr lang="en-US" sz="3000" b="1" dirty="0" err="1" smtClean="0">
                <a:solidFill>
                  <a:schemeClr val="bg1"/>
                </a:solidFill>
              </a:rPr>
              <a:t>Agyemang</a:t>
            </a:r>
            <a:r>
              <a:rPr lang="en-US" sz="3000" b="1" dirty="0" smtClean="0">
                <a:solidFill>
                  <a:schemeClr val="bg1"/>
                </a:solidFill>
              </a:rPr>
              <a:t> </a:t>
            </a:r>
            <a:r>
              <a:rPr lang="en-US" sz="3000" b="1" dirty="0">
                <a:solidFill>
                  <a:schemeClr val="bg1"/>
                </a:solidFill>
              </a:rPr>
              <a:t>organized </a:t>
            </a:r>
            <a:r>
              <a:rPr lang="en-US" sz="3000" b="1" dirty="0" smtClean="0">
                <a:solidFill>
                  <a:schemeClr val="bg1"/>
                </a:solidFill>
              </a:rPr>
              <a:t>a Marathon </a:t>
            </a:r>
            <a:r>
              <a:rPr lang="en-US" sz="3000" b="1" dirty="0">
                <a:solidFill>
                  <a:schemeClr val="bg1"/>
                </a:solidFill>
              </a:rPr>
              <a:t>at Asante </a:t>
            </a:r>
            <a:r>
              <a:rPr lang="en-US" sz="3000" b="1" dirty="0" err="1" smtClean="0">
                <a:solidFill>
                  <a:schemeClr val="bg1"/>
                </a:solidFill>
              </a:rPr>
              <a:t>Akyem</a:t>
            </a:r>
            <a:endParaRPr lang="en-US" sz="3000" b="1"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
        <p:nvSpPr>
          <p:cNvPr id="3" name="TextBox 2"/>
          <p:cNvSpPr txBox="1"/>
          <p:nvPr/>
        </p:nvSpPr>
        <p:spPr>
          <a:xfrm>
            <a:off x="4312693" y="2674961"/>
            <a:ext cx="7206017" cy="3139321"/>
          </a:xfrm>
          <a:prstGeom prst="rect">
            <a:avLst/>
          </a:prstGeom>
          <a:noFill/>
        </p:spPr>
        <p:txBody>
          <a:bodyPr wrap="square" rtlCol="0">
            <a:spAutoFit/>
          </a:bodyPr>
          <a:lstStyle/>
          <a:p>
            <a:pPr algn="just"/>
            <a:r>
              <a:rPr lang="en-US" dirty="0" smtClean="0">
                <a:solidFill>
                  <a:schemeClr val="bg1"/>
                </a:solidFill>
              </a:rPr>
              <a:t>Prof </a:t>
            </a:r>
            <a:r>
              <a:rPr lang="en-US" dirty="0" err="1" smtClean="0">
                <a:solidFill>
                  <a:schemeClr val="bg1"/>
                </a:solidFill>
              </a:rPr>
              <a:t>Twumasi</a:t>
            </a:r>
            <a:r>
              <a:rPr lang="en-US" dirty="0" smtClean="0">
                <a:solidFill>
                  <a:schemeClr val="bg1"/>
                </a:solidFill>
              </a:rPr>
              <a:t> attended a Marathon </a:t>
            </a:r>
            <a:r>
              <a:rPr lang="en-US" dirty="0">
                <a:solidFill>
                  <a:schemeClr val="bg1"/>
                </a:solidFill>
              </a:rPr>
              <a:t>at Asante </a:t>
            </a:r>
            <a:r>
              <a:rPr lang="en-US" dirty="0" err="1">
                <a:solidFill>
                  <a:schemeClr val="bg1"/>
                </a:solidFill>
              </a:rPr>
              <a:t>Akyem</a:t>
            </a:r>
            <a:r>
              <a:rPr lang="en-US" dirty="0">
                <a:solidFill>
                  <a:schemeClr val="bg1"/>
                </a:solidFill>
              </a:rPr>
              <a:t> organized jointly by Hon </a:t>
            </a:r>
            <a:r>
              <a:rPr lang="en-US" dirty="0" err="1">
                <a:solidFill>
                  <a:schemeClr val="bg1"/>
                </a:solidFill>
              </a:rPr>
              <a:t>Kwadwo</a:t>
            </a:r>
            <a:r>
              <a:rPr lang="en-US" dirty="0">
                <a:solidFill>
                  <a:schemeClr val="bg1"/>
                </a:solidFill>
              </a:rPr>
              <a:t> Baa </a:t>
            </a:r>
            <a:r>
              <a:rPr lang="en-US" dirty="0" err="1">
                <a:solidFill>
                  <a:schemeClr val="bg1"/>
                </a:solidFill>
              </a:rPr>
              <a:t>Agyemang</a:t>
            </a:r>
            <a:r>
              <a:rPr lang="en-US" dirty="0">
                <a:solidFill>
                  <a:schemeClr val="bg1"/>
                </a:solidFill>
              </a:rPr>
              <a:t> and the National Sports Authority (NSA) at </a:t>
            </a:r>
            <a:r>
              <a:rPr lang="en-US" dirty="0" err="1">
                <a:solidFill>
                  <a:schemeClr val="bg1"/>
                </a:solidFill>
              </a:rPr>
              <a:t>Agogo</a:t>
            </a:r>
            <a:r>
              <a:rPr lang="en-US" dirty="0">
                <a:solidFill>
                  <a:schemeClr val="bg1"/>
                </a:solidFill>
              </a:rPr>
              <a:t> in Ashanti Region. The competition started at 6:00am and ended with presentation of assorted prize packages, certiﬁcates and medals to the winners. It involved male and female athletes at junior and senior levels. In all, about 300 athletes from across the country took part in the competition. </a:t>
            </a:r>
            <a:r>
              <a:rPr lang="en-US" dirty="0" smtClean="0">
                <a:solidFill>
                  <a:schemeClr val="bg1"/>
                </a:solidFill>
              </a:rPr>
              <a:t>He congratulated </a:t>
            </a:r>
            <a:r>
              <a:rPr lang="en-US" dirty="0">
                <a:solidFill>
                  <a:schemeClr val="bg1"/>
                </a:solidFill>
              </a:rPr>
              <a:t>organizers, participating athletes, media, chiefs and people of Asante </a:t>
            </a:r>
            <a:r>
              <a:rPr lang="en-US" dirty="0" err="1">
                <a:solidFill>
                  <a:schemeClr val="bg1"/>
                </a:solidFill>
              </a:rPr>
              <a:t>Akyem</a:t>
            </a:r>
            <a:r>
              <a:rPr lang="en-US" dirty="0">
                <a:solidFill>
                  <a:schemeClr val="bg1"/>
                </a:solidFill>
              </a:rPr>
              <a:t> for organizing the third edition of the marathon in the area.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5" y="2829597"/>
            <a:ext cx="3979580" cy="2984685"/>
          </a:xfrm>
          <a:prstGeom prst="rect">
            <a:avLst/>
          </a:prstGeom>
        </p:spPr>
      </p:pic>
      <p:sp>
        <p:nvSpPr>
          <p:cNvPr id="7" name="TextBox 6"/>
          <p:cNvSpPr txBox="1"/>
          <p:nvPr/>
        </p:nvSpPr>
        <p:spPr>
          <a:xfrm>
            <a:off x="9104812" y="167803"/>
            <a:ext cx="2168434" cy="276999"/>
          </a:xfrm>
          <a:prstGeom prst="rect">
            <a:avLst/>
          </a:prstGeom>
          <a:noFill/>
        </p:spPr>
        <p:txBody>
          <a:bodyPr wrap="square" rtlCol="0">
            <a:spAutoFit/>
          </a:bodyPr>
          <a:lstStyle/>
          <a:p>
            <a:r>
              <a:rPr lang="en-US" sz="1200" i="1" dirty="0" smtClean="0"/>
              <a:t>22, April, 2019</a:t>
            </a:r>
            <a:endParaRPr lang="en-US" sz="1200" i="1" dirty="0"/>
          </a:p>
        </p:txBody>
      </p:sp>
    </p:spTree>
    <p:extLst>
      <p:ext uri="{BB962C8B-B14F-4D97-AF65-F5344CB8AC3E}">
        <p14:creationId xmlns:p14="http://schemas.microsoft.com/office/powerpoint/2010/main" val="3856019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3015" y="864973"/>
            <a:ext cx="9548904" cy="728480"/>
          </a:xfrm>
        </p:spPr>
        <p:txBody>
          <a:bodyPr/>
          <a:lstStyle/>
          <a:p>
            <a:pPr algn="just"/>
            <a:r>
              <a:rPr lang="en-US" sz="3000" b="1" dirty="0"/>
              <a:t>Ghana Host International Table Tennis Federation World And Africa Junior/Cadet, Championships</a:t>
            </a:r>
          </a:p>
        </p:txBody>
      </p:sp>
      <p:sp>
        <p:nvSpPr>
          <p:cNvPr id="9" name="TextBox 8"/>
          <p:cNvSpPr txBox="1"/>
          <p:nvPr/>
        </p:nvSpPr>
        <p:spPr>
          <a:xfrm>
            <a:off x="1025862" y="2962025"/>
            <a:ext cx="6895070" cy="3139321"/>
          </a:xfrm>
          <a:prstGeom prst="rect">
            <a:avLst/>
          </a:prstGeom>
          <a:noFill/>
          <a:ln>
            <a:noFill/>
          </a:ln>
        </p:spPr>
        <p:txBody>
          <a:bodyPr wrap="square" rtlCol="0">
            <a:spAutoFit/>
          </a:bodyPr>
          <a:lstStyle/>
          <a:p>
            <a:pPr algn="just"/>
            <a:r>
              <a:rPr lang="en-US" dirty="0">
                <a:solidFill>
                  <a:schemeClr val="bg1"/>
                </a:solidFill>
              </a:rPr>
              <a:t>The Ghana Table Tennis Association hosted the aforementioned events at the Trust Sports Emporium in Accra, from 1</a:t>
            </a:r>
            <a:r>
              <a:rPr lang="en-US" baseline="30000" dirty="0">
                <a:solidFill>
                  <a:schemeClr val="bg1"/>
                </a:solidFill>
              </a:rPr>
              <a:t>st</a:t>
            </a:r>
            <a:r>
              <a:rPr lang="en-US" dirty="0">
                <a:solidFill>
                  <a:schemeClr val="bg1"/>
                </a:solidFill>
              </a:rPr>
              <a:t> to 6</a:t>
            </a:r>
            <a:r>
              <a:rPr lang="en-US" baseline="30000" dirty="0">
                <a:solidFill>
                  <a:schemeClr val="bg1"/>
                </a:solidFill>
              </a:rPr>
              <a:t>th</a:t>
            </a:r>
            <a:r>
              <a:rPr lang="en-US" dirty="0">
                <a:solidFill>
                  <a:schemeClr val="bg1"/>
                </a:solidFill>
              </a:rPr>
              <a:t> and 7</a:t>
            </a:r>
            <a:r>
              <a:rPr lang="en-US" baseline="30000" dirty="0">
                <a:solidFill>
                  <a:schemeClr val="bg1"/>
                </a:solidFill>
              </a:rPr>
              <a:t>th</a:t>
            </a:r>
            <a:r>
              <a:rPr lang="en-US" dirty="0">
                <a:solidFill>
                  <a:schemeClr val="bg1"/>
                </a:solidFill>
              </a:rPr>
              <a:t> to 13</a:t>
            </a:r>
            <a:r>
              <a:rPr lang="en-US" baseline="30000" dirty="0">
                <a:solidFill>
                  <a:schemeClr val="bg1"/>
                </a:solidFill>
              </a:rPr>
              <a:t>th</a:t>
            </a:r>
            <a:r>
              <a:rPr lang="en-US" dirty="0">
                <a:solidFill>
                  <a:schemeClr val="bg1"/>
                </a:solidFill>
              </a:rPr>
              <a:t> April 2019 respectively. Ghana bagged one gold, one silver and six bronze medals in the world championship category, but failed to win a medal in the African championship.</a:t>
            </a:r>
          </a:p>
          <a:p>
            <a:pPr algn="just"/>
            <a:r>
              <a:rPr lang="en-US" dirty="0">
                <a:solidFill>
                  <a:schemeClr val="bg1"/>
                </a:solidFill>
              </a:rPr>
              <a:t>Ghana’s brightest point in the world junior and cadet championship was Ibrahim </a:t>
            </a:r>
            <a:r>
              <a:rPr lang="en-US" dirty="0" err="1">
                <a:solidFill>
                  <a:schemeClr val="bg1"/>
                </a:solidFill>
              </a:rPr>
              <a:t>Gado</a:t>
            </a:r>
            <a:r>
              <a:rPr lang="en-US" dirty="0">
                <a:solidFill>
                  <a:schemeClr val="bg1"/>
                </a:solidFill>
              </a:rPr>
              <a:t> who won gold in the single’s final match with a 3-0 win victory over DR Congo’s </a:t>
            </a:r>
            <a:r>
              <a:rPr lang="en-US" dirty="0" err="1">
                <a:solidFill>
                  <a:schemeClr val="bg1"/>
                </a:solidFill>
              </a:rPr>
              <a:t>Neredi</a:t>
            </a:r>
            <a:r>
              <a:rPr lang="en-US" dirty="0">
                <a:solidFill>
                  <a:schemeClr val="bg1"/>
                </a:solidFill>
              </a:rPr>
              <a:t> </a:t>
            </a:r>
            <a:r>
              <a:rPr lang="en-US" dirty="0" err="1">
                <a:solidFill>
                  <a:schemeClr val="bg1"/>
                </a:solidFill>
              </a:rPr>
              <a:t>Bovoyi</a:t>
            </a:r>
            <a:r>
              <a:rPr lang="en-US" dirty="0">
                <a:solidFill>
                  <a:schemeClr val="bg1"/>
                </a:solidFill>
              </a:rPr>
              <a:t>. Egypt emerged the best team in the African championship with seven gold medals to their credit.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91207" y="3186519"/>
            <a:ext cx="3788152" cy="2525434"/>
          </a:xfrm>
          <a:prstGeom prst="rect">
            <a:avLst/>
          </a:prstGeom>
        </p:spPr>
      </p:pic>
      <p:sp>
        <p:nvSpPr>
          <p:cNvPr id="6" name="TextBox 5"/>
          <p:cNvSpPr txBox="1"/>
          <p:nvPr/>
        </p:nvSpPr>
        <p:spPr>
          <a:xfrm>
            <a:off x="9087898" y="187765"/>
            <a:ext cx="2214281" cy="261610"/>
          </a:xfrm>
          <a:prstGeom prst="rect">
            <a:avLst/>
          </a:prstGeom>
          <a:noFill/>
        </p:spPr>
        <p:txBody>
          <a:bodyPr wrap="square" rtlCol="0">
            <a:spAutoFit/>
          </a:bodyPr>
          <a:lstStyle/>
          <a:p>
            <a:pPr algn="just"/>
            <a:r>
              <a:rPr lang="en-US" sz="1100" b="1" i="1" dirty="0"/>
              <a:t>1</a:t>
            </a:r>
            <a:r>
              <a:rPr lang="en-US" sz="1100" b="1" i="1" baseline="30000" dirty="0"/>
              <a:t>st</a:t>
            </a:r>
            <a:r>
              <a:rPr lang="en-US" sz="1100" b="1" i="1" dirty="0"/>
              <a:t> to </a:t>
            </a:r>
            <a:r>
              <a:rPr lang="en-US" sz="1100" b="1" i="1" dirty="0" smtClean="0"/>
              <a:t>6</a:t>
            </a:r>
            <a:r>
              <a:rPr lang="en-US" sz="1100" b="1" i="1" baseline="30000" dirty="0" smtClean="0"/>
              <a:t>th </a:t>
            </a:r>
            <a:r>
              <a:rPr lang="en-US" sz="1100" b="1" i="1" dirty="0"/>
              <a:t>April 2019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964297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Diagonal Corner Rectangle 10"/>
          <p:cNvSpPr/>
          <p:nvPr/>
        </p:nvSpPr>
        <p:spPr>
          <a:xfrm>
            <a:off x="3752233" y="220926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00363" y="920624"/>
            <a:ext cx="8761413" cy="728480"/>
          </a:xfrm>
        </p:spPr>
        <p:txBody>
          <a:bodyPr/>
          <a:lstStyle/>
          <a:p>
            <a:r>
              <a:rPr lang="en-US" sz="3000" b="1" dirty="0" smtClean="0"/>
              <a:t>NSA Contracted </a:t>
            </a:r>
            <a:r>
              <a:rPr lang="en-US" sz="3000" b="1" dirty="0" smtClean="0">
                <a:solidFill>
                  <a:schemeClr val="bg1"/>
                </a:solidFill>
              </a:rPr>
              <a:t>Green Grass Technology Company To Upgrade Pitches </a:t>
            </a:r>
            <a:endParaRPr lang="en-US" sz="3000" b="1"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
        <p:nvSpPr>
          <p:cNvPr id="3" name="TextBox 2"/>
          <p:cNvSpPr txBox="1"/>
          <p:nvPr/>
        </p:nvSpPr>
        <p:spPr>
          <a:xfrm>
            <a:off x="4512352" y="3442659"/>
            <a:ext cx="6763952" cy="1938992"/>
          </a:xfrm>
          <a:prstGeom prst="rect">
            <a:avLst/>
          </a:prstGeom>
          <a:noFill/>
        </p:spPr>
        <p:txBody>
          <a:bodyPr wrap="square" rtlCol="0">
            <a:spAutoFit/>
          </a:bodyPr>
          <a:lstStyle/>
          <a:p>
            <a:pPr algn="just"/>
            <a:r>
              <a:rPr lang="en-US" sz="2000" dirty="0" smtClean="0">
                <a:solidFill>
                  <a:schemeClr val="bg1"/>
                </a:solidFill>
              </a:rPr>
              <a:t>Nationals Sports Authority signed an agreement  with Green Grass Technology Company to upgrade pitches in Kumasi, Accra, Tamale and Cape coast </a:t>
            </a:r>
            <a:r>
              <a:rPr lang="en-US" sz="2000" dirty="0">
                <a:solidFill>
                  <a:schemeClr val="bg1"/>
                </a:solidFill>
              </a:rPr>
              <a:t>Sports </a:t>
            </a:r>
            <a:r>
              <a:rPr lang="en-US" sz="2000" dirty="0" smtClean="0">
                <a:solidFill>
                  <a:schemeClr val="bg1"/>
                </a:solidFill>
              </a:rPr>
              <a:t>Stadia to international standards to host CAF matches including Confederation Cup, Champions Cup, AFCON, Olympics Qualifier etc.  </a:t>
            </a:r>
            <a:endParaRPr lang="en-US" sz="20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987" y="2960981"/>
            <a:ext cx="3869798" cy="2902349"/>
          </a:xfrm>
          <a:prstGeom prst="rect">
            <a:avLst/>
          </a:prstGeom>
        </p:spPr>
      </p:pic>
    </p:spTree>
    <p:extLst>
      <p:ext uri="{BB962C8B-B14F-4D97-AF65-F5344CB8AC3E}">
        <p14:creationId xmlns:p14="http://schemas.microsoft.com/office/powerpoint/2010/main" val="920599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3752234" y="2209261"/>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Ghana Hosts </a:t>
            </a:r>
            <a:r>
              <a:rPr lang="en-US" b="1" dirty="0" err="1"/>
              <a:t>Itf</a:t>
            </a:r>
            <a:r>
              <a:rPr lang="en-US" b="1" dirty="0"/>
              <a:t> Tournament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103" y="2462531"/>
            <a:ext cx="2920374" cy="19469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103" y="4507232"/>
            <a:ext cx="2920374" cy="1946916"/>
          </a:xfrm>
          <a:prstGeom prst="rect">
            <a:avLst/>
          </a:prstGeom>
        </p:spPr>
      </p:pic>
      <p:sp>
        <p:nvSpPr>
          <p:cNvPr id="9" name="TextBox 8"/>
          <p:cNvSpPr txBox="1"/>
          <p:nvPr/>
        </p:nvSpPr>
        <p:spPr>
          <a:xfrm>
            <a:off x="4274276" y="3076071"/>
            <a:ext cx="7250703" cy="2862322"/>
          </a:xfrm>
          <a:prstGeom prst="rect">
            <a:avLst/>
          </a:prstGeom>
          <a:noFill/>
          <a:ln>
            <a:noFill/>
          </a:ln>
        </p:spPr>
        <p:txBody>
          <a:bodyPr wrap="square" rtlCol="0">
            <a:spAutoFit/>
          </a:bodyPr>
          <a:lstStyle/>
          <a:p>
            <a:pPr algn="just"/>
            <a:r>
              <a:rPr lang="en-US" sz="2000" dirty="0">
                <a:solidFill>
                  <a:schemeClr val="bg1"/>
                </a:solidFill>
              </a:rPr>
              <a:t>The Tennis Courts of the Accra Sports Stadium was alive with impressive display of Tennis when the Ghana Tennis Federation (GTF) hosted the International Tennis Federation (ITF) 18 and under World Junior Circuit Tour in Accra</a:t>
            </a:r>
            <a:r>
              <a:rPr lang="en-US" sz="2000" dirty="0" smtClean="0">
                <a:solidFill>
                  <a:schemeClr val="bg1"/>
                </a:solidFill>
              </a:rPr>
              <a:t>. The </a:t>
            </a:r>
            <a:r>
              <a:rPr lang="en-US" sz="2000" dirty="0">
                <a:solidFill>
                  <a:schemeClr val="bg1"/>
                </a:solidFill>
              </a:rPr>
              <a:t>week long competition saw </a:t>
            </a:r>
            <a:r>
              <a:rPr lang="en-US" sz="2000" dirty="0" smtClean="0">
                <a:solidFill>
                  <a:schemeClr val="bg1"/>
                </a:solidFill>
              </a:rPr>
              <a:t>64 </a:t>
            </a:r>
            <a:r>
              <a:rPr lang="en-US" sz="2000" dirty="0">
                <a:solidFill>
                  <a:schemeClr val="bg1"/>
                </a:solidFill>
              </a:rPr>
              <a:t>players from 20 countries </a:t>
            </a:r>
            <a:r>
              <a:rPr lang="en-US" sz="2000" dirty="0" smtClean="0">
                <a:solidFill>
                  <a:schemeClr val="bg1"/>
                </a:solidFill>
              </a:rPr>
              <a:t>participating  </a:t>
            </a:r>
            <a:r>
              <a:rPr lang="en-US" sz="2000" dirty="0">
                <a:solidFill>
                  <a:schemeClr val="bg1"/>
                </a:solidFill>
              </a:rPr>
              <a:t>in the ITF certified tournament. The tournament was sponsored by </a:t>
            </a:r>
            <a:r>
              <a:rPr lang="en-US" sz="2000" dirty="0" err="1">
                <a:solidFill>
                  <a:schemeClr val="bg1"/>
                </a:solidFill>
              </a:rPr>
              <a:t>Mcdan</a:t>
            </a:r>
            <a:r>
              <a:rPr lang="en-US" sz="2000" dirty="0">
                <a:solidFill>
                  <a:schemeClr val="bg1"/>
                </a:solidFill>
              </a:rPr>
              <a:t> Group of companies, </a:t>
            </a:r>
            <a:r>
              <a:rPr lang="en-US" sz="2000" dirty="0" err="1">
                <a:solidFill>
                  <a:schemeClr val="bg1"/>
                </a:solidFill>
              </a:rPr>
              <a:t>Hollard</a:t>
            </a:r>
            <a:r>
              <a:rPr lang="en-US" sz="2000" dirty="0">
                <a:solidFill>
                  <a:schemeClr val="bg1"/>
                </a:solidFill>
              </a:rPr>
              <a:t>, </a:t>
            </a:r>
            <a:r>
              <a:rPr lang="en-US" sz="2000" dirty="0" err="1">
                <a:solidFill>
                  <a:schemeClr val="bg1"/>
                </a:solidFill>
              </a:rPr>
              <a:t>Vitamilk</a:t>
            </a:r>
            <a:r>
              <a:rPr lang="en-US" sz="2000" dirty="0">
                <a:solidFill>
                  <a:schemeClr val="bg1"/>
                </a:solidFill>
              </a:rPr>
              <a:t>, Ann Mineral Water and the Ghana Tennis Foundation</a:t>
            </a:r>
            <a:r>
              <a:rPr lang="en-US" sz="2000" dirty="0" smtClean="0">
                <a:solidFill>
                  <a:schemeClr val="bg1"/>
                </a:solidFill>
              </a:rPr>
              <a:t>. </a:t>
            </a:r>
            <a:endParaRPr lang="en-US" sz="2000" dirty="0">
              <a:solidFill>
                <a:schemeClr val="bg1"/>
              </a:solidFill>
            </a:endParaRPr>
          </a:p>
        </p:txBody>
      </p:sp>
      <p:sp>
        <p:nvSpPr>
          <p:cNvPr id="3" name="TextBox 2"/>
          <p:cNvSpPr txBox="1"/>
          <p:nvPr/>
        </p:nvSpPr>
        <p:spPr>
          <a:xfrm>
            <a:off x="8898321" y="206188"/>
            <a:ext cx="2626658" cy="261610"/>
          </a:xfrm>
          <a:prstGeom prst="rect">
            <a:avLst/>
          </a:prstGeom>
          <a:noFill/>
        </p:spPr>
        <p:txBody>
          <a:bodyPr wrap="square" rtlCol="0">
            <a:spAutoFit/>
          </a:bodyPr>
          <a:lstStyle/>
          <a:p>
            <a:r>
              <a:rPr lang="en-US" sz="1100" b="1" i="1" dirty="0"/>
              <a:t>7</a:t>
            </a:r>
            <a:r>
              <a:rPr lang="en-US" sz="1100" b="1" i="1" baseline="30000" dirty="0"/>
              <a:t>th</a:t>
            </a:r>
            <a:r>
              <a:rPr lang="en-US" sz="1100" b="1" i="1" dirty="0"/>
              <a:t> to 13</a:t>
            </a:r>
            <a:r>
              <a:rPr lang="en-US" sz="1100" b="1" i="1" baseline="30000" dirty="0"/>
              <a:t>th</a:t>
            </a:r>
            <a:r>
              <a:rPr lang="en-US" sz="1100" b="1" i="1" dirty="0"/>
              <a:t> April 2019</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149494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581178" cy="728480"/>
          </a:xfrm>
        </p:spPr>
        <p:txBody>
          <a:bodyPr/>
          <a:lstStyle/>
          <a:p>
            <a:r>
              <a:rPr lang="en-US" sz="3000" b="1" dirty="0"/>
              <a:t>NSA Director congratulates Black Queens</a:t>
            </a:r>
          </a:p>
        </p:txBody>
      </p:sp>
      <p:sp>
        <p:nvSpPr>
          <p:cNvPr id="9" name="TextBox 8"/>
          <p:cNvSpPr txBox="1"/>
          <p:nvPr/>
        </p:nvSpPr>
        <p:spPr>
          <a:xfrm>
            <a:off x="852330" y="2553490"/>
            <a:ext cx="6581204" cy="4016484"/>
          </a:xfrm>
          <a:prstGeom prst="rect">
            <a:avLst/>
          </a:prstGeom>
          <a:noFill/>
          <a:ln>
            <a:noFill/>
          </a:ln>
        </p:spPr>
        <p:txBody>
          <a:bodyPr wrap="square" rtlCol="0">
            <a:spAutoFit/>
          </a:bodyPr>
          <a:lstStyle/>
          <a:p>
            <a:pPr algn="just"/>
            <a:r>
              <a:rPr lang="en-US" sz="1700" dirty="0">
                <a:solidFill>
                  <a:schemeClr val="bg1"/>
                </a:solidFill>
              </a:rPr>
              <a:t>The Director General for National Sports Authority, Hon. Professor Peter Twumasi has congratulated the Ghana National female team, the Black Queens for their heroics at the just ended WAFU Zone B tournament held in Cote </a:t>
            </a:r>
            <a:r>
              <a:rPr lang="en-US" sz="1700" dirty="0" err="1">
                <a:solidFill>
                  <a:schemeClr val="bg1"/>
                </a:solidFill>
              </a:rPr>
              <a:t>D’ivoire</a:t>
            </a:r>
            <a:r>
              <a:rPr lang="en-US" sz="1700" dirty="0" smtClean="0">
                <a:solidFill>
                  <a:schemeClr val="bg1"/>
                </a:solidFill>
              </a:rPr>
              <a:t>.</a:t>
            </a:r>
          </a:p>
          <a:p>
            <a:pPr algn="just"/>
            <a:endParaRPr lang="en-US" sz="1700" dirty="0">
              <a:solidFill>
                <a:schemeClr val="bg1"/>
              </a:solidFill>
            </a:endParaRPr>
          </a:p>
          <a:p>
            <a:pPr algn="just"/>
            <a:r>
              <a:rPr lang="en-US" sz="1700" dirty="0">
                <a:solidFill>
                  <a:schemeClr val="bg1"/>
                </a:solidFill>
              </a:rPr>
              <a:t>Hon. Professor Twumasi, who joined a team of Officials including the NSA Board Chairman </a:t>
            </a:r>
            <a:r>
              <a:rPr lang="en-US" sz="1700" dirty="0" smtClean="0">
                <a:solidFill>
                  <a:schemeClr val="bg1"/>
                </a:solidFill>
              </a:rPr>
              <a:t>Honorable </a:t>
            </a:r>
            <a:r>
              <a:rPr lang="en-US" sz="1700" dirty="0" err="1">
                <a:solidFill>
                  <a:schemeClr val="bg1"/>
                </a:solidFill>
              </a:rPr>
              <a:t>Kwadwo</a:t>
            </a:r>
            <a:r>
              <a:rPr lang="en-US" sz="1700" dirty="0">
                <a:solidFill>
                  <a:schemeClr val="bg1"/>
                </a:solidFill>
              </a:rPr>
              <a:t> </a:t>
            </a:r>
            <a:r>
              <a:rPr lang="en-US" sz="1700" dirty="0" err="1">
                <a:solidFill>
                  <a:schemeClr val="bg1"/>
                </a:solidFill>
              </a:rPr>
              <a:t>Baah</a:t>
            </a:r>
            <a:r>
              <a:rPr lang="en-US" sz="1700" dirty="0">
                <a:solidFill>
                  <a:schemeClr val="bg1"/>
                </a:solidFill>
              </a:rPr>
              <a:t> </a:t>
            </a:r>
            <a:r>
              <a:rPr lang="en-US" sz="1700" dirty="0" err="1">
                <a:solidFill>
                  <a:schemeClr val="bg1"/>
                </a:solidFill>
              </a:rPr>
              <a:t>Agyemang</a:t>
            </a:r>
            <a:r>
              <a:rPr lang="en-US" sz="1700" dirty="0">
                <a:solidFill>
                  <a:schemeClr val="bg1"/>
                </a:solidFill>
              </a:rPr>
              <a:t> and Madam </a:t>
            </a:r>
            <a:r>
              <a:rPr lang="en-US" sz="1700" dirty="0" err="1">
                <a:solidFill>
                  <a:schemeClr val="bg1"/>
                </a:solidFill>
              </a:rPr>
              <a:t>Naa</a:t>
            </a:r>
            <a:r>
              <a:rPr lang="en-US" sz="1700" dirty="0">
                <a:solidFill>
                  <a:schemeClr val="bg1"/>
                </a:solidFill>
              </a:rPr>
              <a:t> </a:t>
            </a:r>
            <a:r>
              <a:rPr lang="en-US" sz="1700" dirty="0" err="1">
                <a:solidFill>
                  <a:schemeClr val="bg1"/>
                </a:solidFill>
              </a:rPr>
              <a:t>Odofoley</a:t>
            </a:r>
            <a:r>
              <a:rPr lang="en-US" sz="1700" dirty="0">
                <a:solidFill>
                  <a:schemeClr val="bg1"/>
                </a:solidFill>
              </a:rPr>
              <a:t> </a:t>
            </a:r>
            <a:r>
              <a:rPr lang="en-US" sz="1700" dirty="0" err="1">
                <a:solidFill>
                  <a:schemeClr val="bg1"/>
                </a:solidFill>
              </a:rPr>
              <a:t>Nortey</a:t>
            </a:r>
            <a:r>
              <a:rPr lang="en-US" sz="1700" dirty="0">
                <a:solidFill>
                  <a:schemeClr val="bg1"/>
                </a:solidFill>
              </a:rPr>
              <a:t> a member of the Ghana Football Normalization Committee to welcome the Black Queens at the </a:t>
            </a:r>
            <a:r>
              <a:rPr lang="en-US" sz="1700" dirty="0" err="1">
                <a:solidFill>
                  <a:schemeClr val="bg1"/>
                </a:solidFill>
              </a:rPr>
              <a:t>Kotoka</a:t>
            </a:r>
            <a:r>
              <a:rPr lang="en-US" sz="1700" dirty="0">
                <a:solidFill>
                  <a:schemeClr val="bg1"/>
                </a:solidFill>
              </a:rPr>
              <a:t> International Airport upon their return noted that, though the team couldn’t defend the trophy won in the previous edition, they had performed well to consistently be in the top three</a:t>
            </a:r>
            <a:r>
              <a:rPr lang="en-US" sz="1700" dirty="0" smtClean="0">
                <a:solidFill>
                  <a:schemeClr val="bg1"/>
                </a:solidFill>
              </a:rPr>
              <a:t>.</a:t>
            </a:r>
            <a:r>
              <a:rPr lang="en-US" sz="1700" dirty="0">
                <a:solidFill>
                  <a:schemeClr val="bg1"/>
                </a:solidFill>
              </a:rPr>
              <a:t/>
            </a:r>
            <a:br>
              <a:rPr lang="en-US" sz="1700" dirty="0">
                <a:solidFill>
                  <a:schemeClr val="bg1"/>
                </a:solidFill>
              </a:rPr>
            </a:br>
            <a:endParaRPr lang="en-US" sz="17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8876" y="3096966"/>
            <a:ext cx="4435143" cy="2649831"/>
          </a:xfrm>
          <a:prstGeom prst="rect">
            <a:avLst/>
          </a:prstGeom>
        </p:spPr>
      </p:pic>
      <p:sp>
        <p:nvSpPr>
          <p:cNvPr id="6" name="TextBox 5"/>
          <p:cNvSpPr txBox="1"/>
          <p:nvPr/>
        </p:nvSpPr>
        <p:spPr>
          <a:xfrm>
            <a:off x="8984419" y="209947"/>
            <a:ext cx="2214281" cy="261610"/>
          </a:xfrm>
          <a:prstGeom prst="rect">
            <a:avLst/>
          </a:prstGeom>
          <a:noFill/>
        </p:spPr>
        <p:txBody>
          <a:bodyPr wrap="square" rtlCol="0">
            <a:spAutoFit/>
          </a:bodyPr>
          <a:lstStyle/>
          <a:p>
            <a:pPr algn="just"/>
            <a:r>
              <a:rPr lang="en-US" sz="1100" b="1" i="1" dirty="0"/>
              <a:t>1</a:t>
            </a:r>
            <a:r>
              <a:rPr lang="en-US" sz="1100" b="1" i="1" baseline="30000" dirty="0"/>
              <a:t>st</a:t>
            </a:r>
            <a:r>
              <a:rPr lang="en-US" sz="1100" b="1" i="1" dirty="0"/>
              <a:t> to </a:t>
            </a:r>
            <a:r>
              <a:rPr lang="en-US" sz="1100" b="1" i="1" dirty="0" smtClean="0"/>
              <a:t>6</a:t>
            </a:r>
            <a:r>
              <a:rPr lang="en-US" sz="1100" b="1" i="1" baseline="30000" dirty="0" smtClean="0"/>
              <a:t>th </a:t>
            </a:r>
            <a:r>
              <a:rPr lang="en-US" sz="1100" b="1" i="1" dirty="0"/>
              <a:t>April 2019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1692401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t>Otumfuo's Golf Championship at Royal Golf Club</a:t>
            </a:r>
          </a:p>
        </p:txBody>
      </p:sp>
      <p:sp>
        <p:nvSpPr>
          <p:cNvPr id="11" name="Round Diagonal Corner Rectangle 10"/>
          <p:cNvSpPr/>
          <p:nvPr/>
        </p:nvSpPr>
        <p:spPr>
          <a:xfrm>
            <a:off x="33785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
        <p:nvSpPr>
          <p:cNvPr id="3" name="TextBox 2"/>
          <p:cNvSpPr txBox="1"/>
          <p:nvPr/>
        </p:nvSpPr>
        <p:spPr>
          <a:xfrm>
            <a:off x="4241800" y="2710298"/>
            <a:ext cx="6324600" cy="3477875"/>
          </a:xfrm>
          <a:prstGeom prst="rect">
            <a:avLst/>
          </a:prstGeom>
          <a:noFill/>
        </p:spPr>
        <p:txBody>
          <a:bodyPr wrap="square" rtlCol="0">
            <a:spAutoFit/>
          </a:bodyPr>
          <a:lstStyle/>
          <a:p>
            <a:pPr algn="just"/>
            <a:r>
              <a:rPr lang="en-US" sz="2200" dirty="0" smtClean="0">
                <a:solidFill>
                  <a:schemeClr val="bg1"/>
                </a:solidFill>
              </a:rPr>
              <a:t>Prof </a:t>
            </a:r>
            <a:r>
              <a:rPr lang="en-US" sz="2200" dirty="0" err="1" smtClean="0">
                <a:solidFill>
                  <a:schemeClr val="bg1"/>
                </a:solidFill>
              </a:rPr>
              <a:t>Twumasi</a:t>
            </a:r>
            <a:r>
              <a:rPr lang="en-US" sz="2200" dirty="0" smtClean="0">
                <a:solidFill>
                  <a:schemeClr val="bg1"/>
                </a:solidFill>
              </a:rPr>
              <a:t> attended a Closing </a:t>
            </a:r>
            <a:r>
              <a:rPr lang="en-US" sz="2200" dirty="0">
                <a:solidFill>
                  <a:schemeClr val="bg1"/>
                </a:solidFill>
              </a:rPr>
              <a:t>Ceremony of Otumfuo's Golf Championship at Royal Golf Club in Kumasi as part of 20th Anniversary of the King's Coronation. Present at the ceremony were His Majesty </a:t>
            </a:r>
            <a:r>
              <a:rPr lang="en-US" sz="2200" dirty="0" err="1">
                <a:solidFill>
                  <a:schemeClr val="bg1"/>
                </a:solidFill>
              </a:rPr>
              <a:t>Otumfuo</a:t>
            </a:r>
            <a:r>
              <a:rPr lang="en-US" sz="2200" dirty="0">
                <a:solidFill>
                  <a:schemeClr val="bg1"/>
                </a:solidFill>
              </a:rPr>
              <a:t> </a:t>
            </a:r>
            <a:r>
              <a:rPr lang="en-US" sz="2200" dirty="0" err="1">
                <a:solidFill>
                  <a:schemeClr val="bg1"/>
                </a:solidFill>
              </a:rPr>
              <a:t>Osei</a:t>
            </a:r>
            <a:r>
              <a:rPr lang="en-US" sz="2200" dirty="0">
                <a:solidFill>
                  <a:schemeClr val="bg1"/>
                </a:solidFill>
              </a:rPr>
              <a:t> Tutu II, </a:t>
            </a:r>
            <a:r>
              <a:rPr lang="en-US" sz="2200" dirty="0" err="1">
                <a:solidFill>
                  <a:schemeClr val="bg1"/>
                </a:solidFill>
              </a:rPr>
              <a:t>Asantehene</a:t>
            </a:r>
            <a:r>
              <a:rPr lang="en-US" sz="2200" dirty="0">
                <a:solidFill>
                  <a:schemeClr val="bg1"/>
                </a:solidFill>
              </a:rPr>
              <a:t>, Hon Isaac Kwame </a:t>
            </a:r>
            <a:r>
              <a:rPr lang="en-US" sz="2200" dirty="0" err="1">
                <a:solidFill>
                  <a:schemeClr val="bg1"/>
                </a:solidFill>
              </a:rPr>
              <a:t>Asiamah</a:t>
            </a:r>
            <a:r>
              <a:rPr lang="en-US" sz="2200" dirty="0">
                <a:solidFill>
                  <a:schemeClr val="bg1"/>
                </a:solidFill>
              </a:rPr>
              <a:t>, Minister of Youth and Sports,  Prof Peter </a:t>
            </a:r>
            <a:r>
              <a:rPr lang="en-US" sz="2200" dirty="0" err="1">
                <a:solidFill>
                  <a:schemeClr val="bg1"/>
                </a:solidFill>
              </a:rPr>
              <a:t>Twumasi</a:t>
            </a:r>
            <a:r>
              <a:rPr lang="en-US" sz="2200" dirty="0">
                <a:solidFill>
                  <a:schemeClr val="bg1"/>
                </a:solidFill>
              </a:rPr>
              <a:t>, Director General of National Sports Authority, CEOs of Vodafone and </a:t>
            </a:r>
            <a:r>
              <a:rPr lang="en-US" sz="2200" dirty="0" err="1">
                <a:solidFill>
                  <a:schemeClr val="bg1"/>
                </a:solidFill>
              </a:rPr>
              <a:t>CalBank</a:t>
            </a:r>
            <a:r>
              <a:rPr lang="en-US" sz="2200" dirty="0">
                <a:solidFill>
                  <a:schemeClr val="bg1"/>
                </a:solidFill>
              </a:rPr>
              <a:t>, and other important dignitaries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396" y="3178700"/>
            <a:ext cx="3876404" cy="2584269"/>
          </a:xfrm>
          <a:prstGeom prst="rect">
            <a:avLst/>
          </a:prstGeom>
        </p:spPr>
      </p:pic>
      <p:sp>
        <p:nvSpPr>
          <p:cNvPr id="7" name="TextBox 6"/>
          <p:cNvSpPr txBox="1"/>
          <p:nvPr/>
        </p:nvSpPr>
        <p:spPr>
          <a:xfrm>
            <a:off x="9104812" y="167803"/>
            <a:ext cx="2168434" cy="276999"/>
          </a:xfrm>
          <a:prstGeom prst="rect">
            <a:avLst/>
          </a:prstGeom>
          <a:noFill/>
        </p:spPr>
        <p:txBody>
          <a:bodyPr wrap="square" rtlCol="0">
            <a:spAutoFit/>
          </a:bodyPr>
          <a:lstStyle/>
          <a:p>
            <a:r>
              <a:rPr lang="en-US" sz="1200" i="1" dirty="0" smtClean="0"/>
              <a:t>13, May, 2019</a:t>
            </a:r>
            <a:endParaRPr lang="en-US" sz="1200" i="1" dirty="0"/>
          </a:p>
        </p:txBody>
      </p:sp>
    </p:spTree>
    <p:extLst>
      <p:ext uri="{BB962C8B-B14F-4D97-AF65-F5344CB8AC3E}">
        <p14:creationId xmlns:p14="http://schemas.microsoft.com/office/powerpoint/2010/main" val="866099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752234" y="2209261"/>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175295" cy="728480"/>
          </a:xfrm>
        </p:spPr>
        <p:txBody>
          <a:bodyPr/>
          <a:lstStyle/>
          <a:p>
            <a:pPr algn="just"/>
            <a:r>
              <a:rPr lang="en-US" sz="3000" b="1" dirty="0"/>
              <a:t>Western Regional Sports Committee Strategic Workshop</a:t>
            </a:r>
          </a:p>
        </p:txBody>
      </p:sp>
      <p:sp>
        <p:nvSpPr>
          <p:cNvPr id="9" name="TextBox 8"/>
          <p:cNvSpPr txBox="1"/>
          <p:nvPr/>
        </p:nvSpPr>
        <p:spPr>
          <a:xfrm>
            <a:off x="5149036" y="2256417"/>
            <a:ext cx="6931511" cy="4401205"/>
          </a:xfrm>
          <a:prstGeom prst="rect">
            <a:avLst/>
          </a:prstGeom>
          <a:noFill/>
          <a:ln>
            <a:noFill/>
          </a:ln>
        </p:spPr>
        <p:txBody>
          <a:bodyPr wrap="square" rtlCol="0">
            <a:spAutoFit/>
          </a:bodyPr>
          <a:lstStyle/>
          <a:p>
            <a:pPr algn="just"/>
            <a:r>
              <a:rPr lang="en-US" sz="1350" dirty="0">
                <a:solidFill>
                  <a:schemeClr val="bg1"/>
                </a:solidFill>
              </a:rPr>
              <a:t>THEME – Awakening the Sport Economy of Western Region</a:t>
            </a:r>
          </a:p>
          <a:p>
            <a:pPr algn="just"/>
            <a:r>
              <a:rPr lang="en-US" sz="1350" dirty="0">
                <a:solidFill>
                  <a:schemeClr val="bg1"/>
                </a:solidFill>
              </a:rPr>
              <a:t>DATE – Friday 31</a:t>
            </a:r>
            <a:r>
              <a:rPr lang="en-US" sz="1350" baseline="30000" dirty="0">
                <a:solidFill>
                  <a:schemeClr val="bg1"/>
                </a:solidFill>
              </a:rPr>
              <a:t>st</a:t>
            </a:r>
            <a:r>
              <a:rPr lang="en-US" sz="1350" dirty="0">
                <a:solidFill>
                  <a:schemeClr val="bg1"/>
                </a:solidFill>
              </a:rPr>
              <a:t> MAY, 2019</a:t>
            </a:r>
          </a:p>
          <a:p>
            <a:pPr algn="just"/>
            <a:r>
              <a:rPr lang="en-US" sz="1350" dirty="0">
                <a:solidFill>
                  <a:schemeClr val="bg1"/>
                </a:solidFill>
              </a:rPr>
              <a:t>VENUE- </a:t>
            </a:r>
            <a:r>
              <a:rPr lang="en-US" sz="1350" dirty="0" err="1" smtClean="0">
                <a:solidFill>
                  <a:schemeClr val="bg1"/>
                </a:solidFill>
              </a:rPr>
              <a:t>Takoradi</a:t>
            </a:r>
            <a:endParaRPr lang="en-US" sz="1350" dirty="0" smtClean="0">
              <a:solidFill>
                <a:schemeClr val="bg1"/>
              </a:solidFill>
            </a:endParaRPr>
          </a:p>
          <a:p>
            <a:pPr algn="just"/>
            <a:endParaRPr lang="en-US" sz="1350" dirty="0">
              <a:solidFill>
                <a:schemeClr val="bg1"/>
              </a:solidFill>
            </a:endParaRPr>
          </a:p>
          <a:p>
            <a:pPr algn="just"/>
            <a:r>
              <a:rPr lang="en-US" sz="1350" dirty="0">
                <a:solidFill>
                  <a:schemeClr val="bg1"/>
                </a:solidFill>
              </a:rPr>
              <a:t>The event which was organized by the Western Regional Coordinating Council in collaboration with the Western Regional Sports Directorate – NSA.</a:t>
            </a:r>
          </a:p>
          <a:p>
            <a:pPr algn="just"/>
            <a:r>
              <a:rPr lang="en-US" sz="1350" dirty="0">
                <a:solidFill>
                  <a:schemeClr val="bg1"/>
                </a:solidFill>
              </a:rPr>
              <a:t>The committee resolved to pursue the under listed objectives </a:t>
            </a:r>
            <a:r>
              <a:rPr lang="en-US" sz="1350" dirty="0" smtClean="0">
                <a:solidFill>
                  <a:schemeClr val="bg1"/>
                </a:solidFill>
              </a:rPr>
              <a:t>:</a:t>
            </a:r>
          </a:p>
          <a:p>
            <a:pPr algn="just"/>
            <a:endParaRPr lang="en-US" sz="1350" dirty="0">
              <a:solidFill>
                <a:schemeClr val="bg1"/>
              </a:solidFill>
            </a:endParaRPr>
          </a:p>
          <a:p>
            <a:pPr marL="342900" indent="-342900" algn="just">
              <a:buFont typeface="+mj-lt"/>
              <a:buAutoNum type="arabicPeriod"/>
            </a:pPr>
            <a:r>
              <a:rPr lang="en-US" sz="1350" dirty="0">
                <a:solidFill>
                  <a:schemeClr val="bg1"/>
                </a:solidFill>
              </a:rPr>
              <a:t>To surmount any media challenges to promote WR sports </a:t>
            </a:r>
            <a:r>
              <a:rPr lang="en-US" sz="1350" dirty="0" smtClean="0">
                <a:solidFill>
                  <a:schemeClr val="bg1"/>
                </a:solidFill>
              </a:rPr>
              <a:t>development </a:t>
            </a:r>
            <a:r>
              <a:rPr lang="en-US" sz="1350" dirty="0" err="1" smtClean="0">
                <a:solidFill>
                  <a:schemeClr val="bg1"/>
                </a:solidFill>
              </a:rPr>
              <a:t>Essipon</a:t>
            </a:r>
            <a:r>
              <a:rPr lang="en-US" sz="1350" dirty="0" smtClean="0">
                <a:solidFill>
                  <a:schemeClr val="bg1"/>
                </a:solidFill>
              </a:rPr>
              <a:t> </a:t>
            </a:r>
            <a:r>
              <a:rPr lang="en-US" sz="1350" dirty="0">
                <a:solidFill>
                  <a:schemeClr val="bg1"/>
                </a:solidFill>
              </a:rPr>
              <a:t>Stadium repairs to be put on top priority by </a:t>
            </a:r>
            <a:r>
              <a:rPr lang="en-US" sz="1350" dirty="0" smtClean="0">
                <a:solidFill>
                  <a:schemeClr val="bg1"/>
                </a:solidFill>
              </a:rPr>
              <a:t>Gov’t </a:t>
            </a:r>
            <a:r>
              <a:rPr lang="en-US" sz="1350" dirty="0">
                <a:solidFill>
                  <a:schemeClr val="bg1"/>
                </a:solidFill>
              </a:rPr>
              <a:t>and NSA and plans laid down to put facility into full </a:t>
            </a:r>
            <a:r>
              <a:rPr lang="en-US" sz="1350" dirty="0" smtClean="0">
                <a:solidFill>
                  <a:schemeClr val="bg1"/>
                </a:solidFill>
              </a:rPr>
              <a:t>use.</a:t>
            </a:r>
          </a:p>
          <a:p>
            <a:pPr marL="342900" indent="-342900" algn="just">
              <a:buFont typeface="+mj-lt"/>
              <a:buAutoNum type="arabicPeriod"/>
            </a:pPr>
            <a:endParaRPr lang="en-US" sz="1350" dirty="0">
              <a:solidFill>
                <a:schemeClr val="bg1"/>
              </a:solidFill>
            </a:endParaRPr>
          </a:p>
          <a:p>
            <a:pPr marL="342900" indent="-342900" algn="just">
              <a:buFont typeface="+mj-lt"/>
              <a:buAutoNum type="arabicPeriod"/>
            </a:pPr>
            <a:r>
              <a:rPr lang="en-US" sz="1350" dirty="0">
                <a:solidFill>
                  <a:schemeClr val="bg1"/>
                </a:solidFill>
              </a:rPr>
              <a:t>To align District Sports investments and plans to achieve strategic vision of the </a:t>
            </a:r>
            <a:r>
              <a:rPr lang="en-US" sz="1350" dirty="0" smtClean="0">
                <a:solidFill>
                  <a:schemeClr val="bg1"/>
                </a:solidFill>
              </a:rPr>
              <a:t>region 4</a:t>
            </a:r>
            <a:r>
              <a:rPr lang="en-US" sz="1350" dirty="0">
                <a:solidFill>
                  <a:schemeClr val="bg1"/>
                </a:solidFill>
              </a:rPr>
              <a:t>, Sponsors and Corporate Responsibility Managers of our Corporate Industries to have renewed confidence in leadership of WRSC to attract funding and other </a:t>
            </a:r>
            <a:r>
              <a:rPr lang="en-US" sz="1350" dirty="0" smtClean="0">
                <a:solidFill>
                  <a:schemeClr val="bg1"/>
                </a:solidFill>
              </a:rPr>
              <a:t>resources.</a:t>
            </a:r>
          </a:p>
          <a:p>
            <a:pPr marL="342900" indent="-342900" algn="just">
              <a:buFont typeface="+mj-lt"/>
              <a:buAutoNum type="arabicPeriod"/>
            </a:pPr>
            <a:endParaRPr lang="en-US" sz="1350" dirty="0" smtClean="0">
              <a:solidFill>
                <a:schemeClr val="bg1"/>
              </a:solidFill>
            </a:endParaRPr>
          </a:p>
          <a:p>
            <a:pPr marL="342900" indent="-342900" algn="just">
              <a:buFont typeface="+mj-lt"/>
              <a:buAutoNum type="arabicPeriod"/>
            </a:pPr>
            <a:r>
              <a:rPr lang="en-US" sz="1350" dirty="0" smtClean="0">
                <a:solidFill>
                  <a:schemeClr val="bg1"/>
                </a:solidFill>
              </a:rPr>
              <a:t>Sports </a:t>
            </a:r>
            <a:r>
              <a:rPr lang="en-US" sz="1350" dirty="0">
                <a:solidFill>
                  <a:schemeClr val="bg1"/>
                </a:solidFill>
              </a:rPr>
              <a:t>Talents, Administrators and Managers must see hope and be inspired to work harder, be more committed and disciplined so as to take advantage of new opportunities and energies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809" y="3070018"/>
            <a:ext cx="4562105" cy="3033978"/>
          </a:xfrm>
          <a:prstGeom prst="rect">
            <a:avLst/>
          </a:prstGeom>
        </p:spPr>
      </p:pic>
      <p:sp>
        <p:nvSpPr>
          <p:cNvPr id="6" name="TextBox 5"/>
          <p:cNvSpPr txBox="1"/>
          <p:nvPr/>
        </p:nvSpPr>
        <p:spPr>
          <a:xfrm>
            <a:off x="9223108" y="217813"/>
            <a:ext cx="2214281" cy="261610"/>
          </a:xfrm>
          <a:prstGeom prst="rect">
            <a:avLst/>
          </a:prstGeom>
          <a:noFill/>
        </p:spPr>
        <p:txBody>
          <a:bodyPr wrap="square" rtlCol="0">
            <a:spAutoFit/>
          </a:bodyPr>
          <a:lstStyle/>
          <a:p>
            <a:pPr algn="just"/>
            <a:r>
              <a:rPr lang="en-US" sz="1100" b="1" i="1" dirty="0" smtClean="0"/>
              <a:t>31</a:t>
            </a:r>
            <a:r>
              <a:rPr lang="en-US" sz="1100" b="1" i="1" baseline="30000" dirty="0" smtClean="0"/>
              <a:t>st</a:t>
            </a:r>
            <a:r>
              <a:rPr lang="en-US" sz="1100" b="1" i="1" dirty="0" smtClean="0"/>
              <a:t> May, 2019</a:t>
            </a:r>
            <a:endParaRPr lang="en-US" sz="1100" b="1" i="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4205004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175295" cy="728480"/>
          </a:xfrm>
        </p:spPr>
        <p:txBody>
          <a:bodyPr/>
          <a:lstStyle/>
          <a:p>
            <a:r>
              <a:rPr lang="en-US" sz="3000" b="1" dirty="0" smtClean="0"/>
              <a:t>Greater Accra Inter-District </a:t>
            </a:r>
            <a:r>
              <a:rPr lang="en-US" sz="3000" b="1" dirty="0"/>
              <a:t>sports </a:t>
            </a:r>
            <a:r>
              <a:rPr lang="en-US" sz="3000" b="1" dirty="0" smtClean="0"/>
              <a:t>festival</a:t>
            </a:r>
            <a:endParaRPr lang="en-US" sz="3000" b="1" dirty="0"/>
          </a:p>
        </p:txBody>
      </p:sp>
      <p:sp>
        <p:nvSpPr>
          <p:cNvPr id="9" name="TextBox 8"/>
          <p:cNvSpPr txBox="1"/>
          <p:nvPr/>
        </p:nvSpPr>
        <p:spPr>
          <a:xfrm>
            <a:off x="847458" y="2547438"/>
            <a:ext cx="6962593" cy="4016484"/>
          </a:xfrm>
          <a:prstGeom prst="rect">
            <a:avLst/>
          </a:prstGeom>
          <a:noFill/>
          <a:ln>
            <a:noFill/>
          </a:ln>
        </p:spPr>
        <p:txBody>
          <a:bodyPr wrap="square" rtlCol="0">
            <a:spAutoFit/>
          </a:bodyPr>
          <a:lstStyle/>
          <a:p>
            <a:pPr algn="just"/>
            <a:r>
              <a:rPr lang="en-US" sz="1500" dirty="0">
                <a:solidFill>
                  <a:schemeClr val="bg1"/>
                </a:solidFill>
              </a:rPr>
              <a:t>The 2019 Inter-District Sports festival aimed at unearthing talents to feed the various National teams for future events has officially commenced in Accra, with 25 districts in the Greater Accra Municipality participating in the four-day sports festival.</a:t>
            </a:r>
          </a:p>
          <a:p>
            <a:pPr algn="just"/>
            <a:r>
              <a:rPr lang="en-US" sz="1500" dirty="0">
                <a:solidFill>
                  <a:schemeClr val="bg1"/>
                </a:solidFill>
              </a:rPr>
              <a:t>The event, organized under the auspices of the Greater Accra Regional Sports Authority in collaboration with the Regional Coordinating Council and the National Sports Authority under the theme “Sports, an instrument to National Development” would see the various districts battling it out in sporting disciplines like football, handball, basketball, table tennis, volleyball and athletics</a:t>
            </a:r>
            <a:r>
              <a:rPr lang="en-US" sz="1500" dirty="0" smtClean="0">
                <a:solidFill>
                  <a:schemeClr val="bg1"/>
                </a:solidFill>
              </a:rPr>
              <a:t>.</a:t>
            </a:r>
          </a:p>
          <a:p>
            <a:pPr algn="just"/>
            <a:endParaRPr lang="en-US" sz="1500" dirty="0">
              <a:solidFill>
                <a:schemeClr val="bg1"/>
              </a:solidFill>
            </a:endParaRPr>
          </a:p>
          <a:p>
            <a:pPr algn="just"/>
            <a:r>
              <a:rPr lang="en-US" sz="1500" dirty="0">
                <a:solidFill>
                  <a:schemeClr val="bg1"/>
                </a:solidFill>
              </a:rPr>
              <a:t>The Director General for National Sports Authority (NSA) Professor Peter Twumasi, who was the guest of </a:t>
            </a:r>
            <a:r>
              <a:rPr lang="en-US" sz="1500" dirty="0" err="1">
                <a:solidFill>
                  <a:schemeClr val="bg1"/>
                </a:solidFill>
              </a:rPr>
              <a:t>honour</a:t>
            </a:r>
            <a:r>
              <a:rPr lang="en-US" sz="1500" dirty="0">
                <a:solidFill>
                  <a:schemeClr val="bg1"/>
                </a:solidFill>
              </a:rPr>
              <a:t>, in a speech thanked the organizers of the Sports Festival for the efforts made towards the sustenance of the festival, which was revived last year. According to him, this serves as a platform for grassroots and the mass participation in sports, talent identification of athletes to feed the various national teams.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5903" y="3012551"/>
            <a:ext cx="4050009" cy="2701324"/>
          </a:xfrm>
          <a:prstGeom prst="rect">
            <a:avLst/>
          </a:prstGeom>
        </p:spPr>
      </p:pic>
      <p:sp>
        <p:nvSpPr>
          <p:cNvPr id="6" name="TextBox 5"/>
          <p:cNvSpPr txBox="1"/>
          <p:nvPr/>
        </p:nvSpPr>
        <p:spPr>
          <a:xfrm>
            <a:off x="9020133" y="204750"/>
            <a:ext cx="2214281" cy="261610"/>
          </a:xfrm>
          <a:prstGeom prst="rect">
            <a:avLst/>
          </a:prstGeom>
          <a:noFill/>
        </p:spPr>
        <p:txBody>
          <a:bodyPr wrap="square" rtlCol="0">
            <a:spAutoFit/>
          </a:bodyPr>
          <a:lstStyle/>
          <a:p>
            <a:pPr algn="just"/>
            <a:r>
              <a:rPr lang="en-US" sz="1100" b="1" i="1" dirty="0"/>
              <a:t>June 03 – 07, </a:t>
            </a:r>
            <a:r>
              <a:rPr lang="en-US" sz="1100" b="1" i="1" dirty="0" smtClean="0"/>
              <a:t>2019</a:t>
            </a:r>
            <a:endParaRPr lang="en-US" sz="1100" b="1" i="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817846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t>NSA Boss Applauds  National U12 Tennis Team</a:t>
            </a:r>
          </a:p>
        </p:txBody>
      </p:sp>
      <p:sp>
        <p:nvSpPr>
          <p:cNvPr id="11" name="Round Diagonal Corner Rectangle 10"/>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
        <p:nvSpPr>
          <p:cNvPr id="3" name="TextBox 2"/>
          <p:cNvSpPr txBox="1"/>
          <p:nvPr/>
        </p:nvSpPr>
        <p:spPr>
          <a:xfrm>
            <a:off x="1041400" y="2641600"/>
            <a:ext cx="7061200" cy="3695700"/>
          </a:xfrm>
          <a:prstGeom prst="rect">
            <a:avLst/>
          </a:prstGeom>
          <a:noFill/>
        </p:spPr>
        <p:txBody>
          <a:bodyPr wrap="square" rtlCol="0">
            <a:spAutoFit/>
          </a:bodyPr>
          <a:lstStyle/>
          <a:p>
            <a:endParaRPr lang="en-US" dirty="0"/>
          </a:p>
        </p:txBody>
      </p:sp>
      <p:sp>
        <p:nvSpPr>
          <p:cNvPr id="5" name="Rectangle 4"/>
          <p:cNvSpPr/>
          <p:nvPr/>
        </p:nvSpPr>
        <p:spPr>
          <a:xfrm>
            <a:off x="1105982" y="2643981"/>
            <a:ext cx="7165133" cy="3693319"/>
          </a:xfrm>
          <a:prstGeom prst="rect">
            <a:avLst/>
          </a:prstGeom>
        </p:spPr>
        <p:txBody>
          <a:bodyPr wrap="square">
            <a:spAutoFit/>
          </a:bodyPr>
          <a:lstStyle/>
          <a:p>
            <a:pPr algn="just"/>
            <a:r>
              <a:rPr lang="en-US" dirty="0">
                <a:solidFill>
                  <a:schemeClr val="bg1"/>
                </a:solidFill>
              </a:rPr>
              <a:t>Sports Authority </a:t>
            </a:r>
            <a:r>
              <a:rPr lang="en-US" dirty="0" smtClean="0">
                <a:solidFill>
                  <a:schemeClr val="bg1"/>
                </a:solidFill>
              </a:rPr>
              <a:t>Director-General Prof</a:t>
            </a:r>
            <a:r>
              <a:rPr lang="en-US" dirty="0">
                <a:solidFill>
                  <a:schemeClr val="bg1"/>
                </a:solidFill>
              </a:rPr>
              <a:t>. </a:t>
            </a:r>
            <a:r>
              <a:rPr lang="en-US" dirty="0" smtClean="0">
                <a:solidFill>
                  <a:schemeClr val="bg1"/>
                </a:solidFill>
              </a:rPr>
              <a:t>Peter </a:t>
            </a:r>
            <a:r>
              <a:rPr lang="en-US" dirty="0" err="1">
                <a:solidFill>
                  <a:schemeClr val="bg1"/>
                </a:solidFill>
              </a:rPr>
              <a:t>Twumasi</a:t>
            </a:r>
            <a:r>
              <a:rPr lang="en-US" dirty="0">
                <a:solidFill>
                  <a:schemeClr val="bg1"/>
                </a:solidFill>
              </a:rPr>
              <a:t> praises the National Tennis under 12 team for </a:t>
            </a:r>
            <a:r>
              <a:rPr lang="en-US" dirty="0" smtClean="0">
                <a:solidFill>
                  <a:schemeClr val="bg1"/>
                </a:solidFill>
              </a:rPr>
              <a:t>excelling </a:t>
            </a:r>
            <a:r>
              <a:rPr lang="en-US" dirty="0">
                <a:solidFill>
                  <a:schemeClr val="bg1"/>
                </a:solidFill>
              </a:rPr>
              <a:t>in the </a:t>
            </a:r>
            <a:r>
              <a:rPr lang="en-US" dirty="0" smtClean="0">
                <a:solidFill>
                  <a:schemeClr val="bg1"/>
                </a:solidFill>
              </a:rPr>
              <a:t>just </a:t>
            </a:r>
            <a:r>
              <a:rPr lang="en-US" dirty="0">
                <a:solidFill>
                  <a:schemeClr val="bg1"/>
                </a:solidFill>
              </a:rPr>
              <a:t>ended </a:t>
            </a:r>
            <a:r>
              <a:rPr lang="en-US" dirty="0" smtClean="0">
                <a:solidFill>
                  <a:schemeClr val="bg1"/>
                </a:solidFill>
              </a:rPr>
              <a:t>ITF/CAT west and central </a:t>
            </a:r>
            <a:r>
              <a:rPr lang="en-US" dirty="0">
                <a:solidFill>
                  <a:schemeClr val="bg1"/>
                </a:solidFill>
              </a:rPr>
              <a:t>Africa </a:t>
            </a:r>
            <a:r>
              <a:rPr lang="en-US" dirty="0" smtClean="0">
                <a:solidFill>
                  <a:schemeClr val="bg1"/>
                </a:solidFill>
              </a:rPr>
              <a:t>championship </a:t>
            </a:r>
            <a:r>
              <a:rPr lang="en-US" dirty="0">
                <a:solidFill>
                  <a:schemeClr val="bg1"/>
                </a:solidFill>
              </a:rPr>
              <a:t>held in </a:t>
            </a:r>
            <a:r>
              <a:rPr lang="en-US" dirty="0" err="1" smtClean="0">
                <a:solidFill>
                  <a:schemeClr val="bg1"/>
                </a:solidFill>
              </a:rPr>
              <a:t>Cotonou</a:t>
            </a:r>
            <a:r>
              <a:rPr lang="en-US" dirty="0" smtClean="0">
                <a:solidFill>
                  <a:schemeClr val="bg1"/>
                </a:solidFill>
              </a:rPr>
              <a:t> Benin. </a:t>
            </a:r>
            <a:r>
              <a:rPr lang="en-US" dirty="0">
                <a:solidFill>
                  <a:schemeClr val="bg1"/>
                </a:solidFill>
              </a:rPr>
              <a:t>The teams splendid performance earned them </a:t>
            </a:r>
            <a:r>
              <a:rPr lang="en-US" dirty="0" smtClean="0">
                <a:solidFill>
                  <a:schemeClr val="bg1"/>
                </a:solidFill>
              </a:rPr>
              <a:t>qualiﬁcation </a:t>
            </a:r>
            <a:r>
              <a:rPr lang="en-US" dirty="0">
                <a:solidFill>
                  <a:schemeClr val="bg1"/>
                </a:solidFill>
              </a:rPr>
              <a:t>for the main  </a:t>
            </a:r>
            <a:r>
              <a:rPr lang="en-US" dirty="0" smtClean="0">
                <a:solidFill>
                  <a:schemeClr val="bg1"/>
                </a:solidFill>
              </a:rPr>
              <a:t>ITF/CAT union Championship </a:t>
            </a:r>
            <a:r>
              <a:rPr lang="en-US" dirty="0">
                <a:solidFill>
                  <a:schemeClr val="bg1"/>
                </a:solidFill>
              </a:rPr>
              <a:t>scheduled for September.  The presentation was made when a delegation from the Ghana Tennis </a:t>
            </a:r>
            <a:r>
              <a:rPr lang="en-US" dirty="0" smtClean="0">
                <a:solidFill>
                  <a:schemeClr val="bg1"/>
                </a:solidFill>
              </a:rPr>
              <a:t>Federation </a:t>
            </a:r>
            <a:r>
              <a:rPr lang="en-US" dirty="0">
                <a:solidFill>
                  <a:schemeClr val="bg1"/>
                </a:solidFill>
              </a:rPr>
              <a:t>led by the resident I</a:t>
            </a:r>
            <a:r>
              <a:rPr lang="en-US" dirty="0" smtClean="0">
                <a:solidFill>
                  <a:schemeClr val="bg1"/>
                </a:solidFill>
              </a:rPr>
              <a:t>saac </a:t>
            </a:r>
            <a:r>
              <a:rPr lang="en-US" dirty="0" err="1" smtClean="0">
                <a:solidFill>
                  <a:schemeClr val="bg1"/>
                </a:solidFill>
              </a:rPr>
              <a:t>Aboagye</a:t>
            </a:r>
            <a:r>
              <a:rPr lang="en-US" dirty="0" smtClean="0">
                <a:solidFill>
                  <a:schemeClr val="bg1"/>
                </a:solidFill>
              </a:rPr>
              <a:t>, Secretary </a:t>
            </a:r>
            <a:r>
              <a:rPr lang="en-US" dirty="0">
                <a:solidFill>
                  <a:schemeClr val="bg1"/>
                </a:solidFill>
              </a:rPr>
              <a:t>General </a:t>
            </a:r>
            <a:r>
              <a:rPr lang="en-US" dirty="0" err="1" smtClean="0">
                <a:solidFill>
                  <a:schemeClr val="bg1"/>
                </a:solidFill>
              </a:rPr>
              <a:t>philipina</a:t>
            </a:r>
            <a:r>
              <a:rPr lang="en-US" dirty="0" smtClean="0">
                <a:solidFill>
                  <a:schemeClr val="bg1"/>
                </a:solidFill>
              </a:rPr>
              <a:t> </a:t>
            </a:r>
            <a:r>
              <a:rPr lang="en-US" dirty="0" err="1">
                <a:solidFill>
                  <a:schemeClr val="bg1"/>
                </a:solidFill>
              </a:rPr>
              <a:t>F</a:t>
            </a:r>
            <a:r>
              <a:rPr lang="en-US" dirty="0" err="1" smtClean="0">
                <a:solidFill>
                  <a:schemeClr val="bg1"/>
                </a:solidFill>
              </a:rPr>
              <a:t>rimpong</a:t>
            </a:r>
            <a:r>
              <a:rPr lang="en-US" dirty="0" smtClean="0">
                <a:solidFill>
                  <a:schemeClr val="bg1"/>
                </a:solidFill>
              </a:rPr>
              <a:t>, Coach </a:t>
            </a:r>
            <a:r>
              <a:rPr lang="en-US" dirty="0">
                <a:solidFill>
                  <a:schemeClr val="bg1"/>
                </a:solidFill>
              </a:rPr>
              <a:t>Noah </a:t>
            </a:r>
            <a:r>
              <a:rPr lang="en-US" dirty="0" err="1" smtClean="0">
                <a:solidFill>
                  <a:schemeClr val="bg1"/>
                </a:solidFill>
              </a:rPr>
              <a:t>Bagerbaseh</a:t>
            </a:r>
            <a:r>
              <a:rPr lang="en-US" dirty="0" smtClean="0">
                <a:solidFill>
                  <a:schemeClr val="bg1"/>
                </a:solidFill>
              </a:rPr>
              <a:t> Richard </a:t>
            </a:r>
            <a:r>
              <a:rPr lang="en-US" dirty="0" err="1" smtClean="0">
                <a:solidFill>
                  <a:schemeClr val="bg1"/>
                </a:solidFill>
              </a:rPr>
              <a:t>Ayi</a:t>
            </a:r>
            <a:r>
              <a:rPr lang="en-US" dirty="0" smtClean="0">
                <a:solidFill>
                  <a:schemeClr val="bg1"/>
                </a:solidFill>
              </a:rPr>
              <a:t> </a:t>
            </a:r>
            <a:r>
              <a:rPr lang="en-US" dirty="0" err="1" smtClean="0">
                <a:solidFill>
                  <a:schemeClr val="bg1"/>
                </a:solidFill>
              </a:rPr>
              <a:t>Dartey</a:t>
            </a:r>
            <a:r>
              <a:rPr lang="en-US" dirty="0" smtClean="0">
                <a:solidFill>
                  <a:schemeClr val="bg1"/>
                </a:solidFill>
              </a:rPr>
              <a:t>, Henry </a:t>
            </a:r>
            <a:r>
              <a:rPr lang="en-US" dirty="0" err="1" smtClean="0">
                <a:solidFill>
                  <a:schemeClr val="bg1"/>
                </a:solidFill>
              </a:rPr>
              <a:t>Quansah</a:t>
            </a:r>
            <a:r>
              <a:rPr lang="en-US" dirty="0" smtClean="0">
                <a:solidFill>
                  <a:schemeClr val="bg1"/>
                </a:solidFill>
              </a:rPr>
              <a:t> </a:t>
            </a:r>
            <a:r>
              <a:rPr lang="en-US" dirty="0">
                <a:solidFill>
                  <a:schemeClr val="bg1"/>
                </a:solidFill>
              </a:rPr>
              <a:t>and </a:t>
            </a:r>
            <a:r>
              <a:rPr lang="en-US" dirty="0" smtClean="0">
                <a:solidFill>
                  <a:schemeClr val="bg1"/>
                </a:solidFill>
              </a:rPr>
              <a:t>some parents </a:t>
            </a:r>
            <a:r>
              <a:rPr lang="en-US" dirty="0">
                <a:solidFill>
                  <a:schemeClr val="bg1"/>
                </a:solidFill>
              </a:rPr>
              <a:t>of the 12 and under team. The purpose of the meeting was to </a:t>
            </a:r>
            <a:r>
              <a:rPr lang="en-US" dirty="0" smtClean="0">
                <a:solidFill>
                  <a:schemeClr val="bg1"/>
                </a:solidFill>
              </a:rPr>
              <a:t>officially </a:t>
            </a:r>
            <a:r>
              <a:rPr lang="en-US" dirty="0">
                <a:solidFill>
                  <a:schemeClr val="bg1"/>
                </a:solidFill>
              </a:rPr>
              <a:t>present to the NSA director the trophy the team won in the competition at the at the </a:t>
            </a:r>
            <a:r>
              <a:rPr lang="en-US" dirty="0" err="1">
                <a:solidFill>
                  <a:schemeClr val="bg1"/>
                </a:solidFill>
              </a:rPr>
              <a:t>epense</a:t>
            </a:r>
            <a:r>
              <a:rPr lang="en-US" dirty="0">
                <a:solidFill>
                  <a:schemeClr val="bg1"/>
                </a:solidFill>
              </a:rPr>
              <a:t> other </a:t>
            </a:r>
            <a:r>
              <a:rPr lang="en-US" dirty="0" err="1">
                <a:solidFill>
                  <a:schemeClr val="bg1"/>
                </a:solidFill>
              </a:rPr>
              <a:t>est</a:t>
            </a:r>
            <a:r>
              <a:rPr lang="en-US" dirty="0">
                <a:solidFill>
                  <a:schemeClr val="bg1"/>
                </a:solidFill>
              </a:rPr>
              <a:t> </a:t>
            </a:r>
            <a:r>
              <a:rPr lang="en-US" dirty="0" err="1">
                <a:solidFill>
                  <a:schemeClr val="bg1"/>
                </a:solidFill>
              </a:rPr>
              <a:t>entral</a:t>
            </a:r>
            <a:r>
              <a:rPr lang="en-US" dirty="0">
                <a:solidFill>
                  <a:schemeClr val="bg1"/>
                </a:solidFill>
              </a:rPr>
              <a:t> Africa countries.</a:t>
            </a:r>
          </a:p>
        </p:txBody>
      </p:sp>
      <p:sp>
        <p:nvSpPr>
          <p:cNvPr id="7" name="TextBox 6"/>
          <p:cNvSpPr txBox="1"/>
          <p:nvPr/>
        </p:nvSpPr>
        <p:spPr>
          <a:xfrm>
            <a:off x="9104812" y="167803"/>
            <a:ext cx="2168434" cy="276999"/>
          </a:xfrm>
          <a:prstGeom prst="rect">
            <a:avLst/>
          </a:prstGeom>
          <a:noFill/>
        </p:spPr>
        <p:txBody>
          <a:bodyPr wrap="square" rtlCol="0">
            <a:spAutoFit/>
          </a:bodyPr>
          <a:lstStyle/>
          <a:p>
            <a:r>
              <a:rPr lang="en-US" sz="1200" i="1" dirty="0" smtClean="0"/>
              <a:t>22, June 2019</a:t>
            </a:r>
            <a:endParaRPr lang="en-US" sz="1200" i="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5697" y="3018542"/>
            <a:ext cx="3569151" cy="2676863"/>
          </a:xfrm>
          <a:prstGeom prst="rect">
            <a:avLst/>
          </a:prstGeom>
        </p:spPr>
      </p:pic>
    </p:spTree>
    <p:extLst>
      <p:ext uri="{BB962C8B-B14F-4D97-AF65-F5344CB8AC3E}">
        <p14:creationId xmlns:p14="http://schemas.microsoft.com/office/powerpoint/2010/main" val="14759610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752234" y="2209261"/>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175295" cy="728480"/>
          </a:xfrm>
        </p:spPr>
        <p:txBody>
          <a:bodyPr/>
          <a:lstStyle/>
          <a:p>
            <a:pPr algn="just"/>
            <a:r>
              <a:rPr lang="en-US" sz="3000" b="1" dirty="0"/>
              <a:t>Prof. Peter Twumasi assisted </a:t>
            </a:r>
            <a:r>
              <a:rPr lang="en-US" sz="3000" b="1" dirty="0" err="1"/>
              <a:t>Ms</a:t>
            </a:r>
            <a:r>
              <a:rPr lang="en-US" sz="3000" b="1" dirty="0"/>
              <a:t> </a:t>
            </a:r>
            <a:r>
              <a:rPr lang="en-US" sz="3000" b="1" dirty="0" err="1"/>
              <a:t>Mukarama</a:t>
            </a:r>
            <a:r>
              <a:rPr lang="en-US" sz="3000" b="1" dirty="0"/>
              <a:t> </a:t>
            </a:r>
            <a:r>
              <a:rPr lang="en-US" sz="3000" b="1" dirty="0" err="1"/>
              <a:t>Abdulai</a:t>
            </a:r>
            <a:r>
              <a:rPr lang="en-US" sz="3000" b="1" dirty="0"/>
              <a:t> to present her 2018 U-17 Women’s </a:t>
            </a:r>
            <a:r>
              <a:rPr lang="en-US" sz="3000" b="1" dirty="0" smtClean="0"/>
              <a:t>World </a:t>
            </a:r>
            <a:r>
              <a:rPr lang="en-US" sz="3000" b="1" dirty="0"/>
              <a:t>Cup Golden Boot</a:t>
            </a:r>
          </a:p>
        </p:txBody>
      </p:sp>
      <p:sp>
        <p:nvSpPr>
          <p:cNvPr id="9" name="TextBox 8"/>
          <p:cNvSpPr txBox="1"/>
          <p:nvPr/>
        </p:nvSpPr>
        <p:spPr>
          <a:xfrm>
            <a:off x="5181691" y="2773106"/>
            <a:ext cx="6373917" cy="3139321"/>
          </a:xfrm>
          <a:prstGeom prst="rect">
            <a:avLst/>
          </a:prstGeom>
          <a:noFill/>
          <a:ln>
            <a:noFill/>
          </a:ln>
        </p:spPr>
        <p:txBody>
          <a:bodyPr wrap="square" rtlCol="0">
            <a:spAutoFit/>
          </a:bodyPr>
          <a:lstStyle/>
          <a:p>
            <a:pPr algn="just"/>
            <a:r>
              <a:rPr lang="en-US" dirty="0">
                <a:solidFill>
                  <a:schemeClr val="bg1"/>
                </a:solidFill>
              </a:rPr>
              <a:t>On Thursday, Prof. Dr. Peter Twumasi assisted </a:t>
            </a:r>
            <a:r>
              <a:rPr lang="en-US" dirty="0" err="1">
                <a:solidFill>
                  <a:schemeClr val="bg1"/>
                </a:solidFill>
              </a:rPr>
              <a:t>Ms</a:t>
            </a:r>
            <a:r>
              <a:rPr lang="en-US" dirty="0">
                <a:solidFill>
                  <a:schemeClr val="bg1"/>
                </a:solidFill>
              </a:rPr>
              <a:t> </a:t>
            </a:r>
            <a:r>
              <a:rPr lang="en-US" dirty="0" err="1">
                <a:solidFill>
                  <a:schemeClr val="bg1"/>
                </a:solidFill>
              </a:rPr>
              <a:t>Mukarama</a:t>
            </a:r>
            <a:r>
              <a:rPr lang="en-US" dirty="0">
                <a:solidFill>
                  <a:schemeClr val="bg1"/>
                </a:solidFill>
              </a:rPr>
              <a:t> </a:t>
            </a:r>
            <a:r>
              <a:rPr lang="en-US" dirty="0" err="1">
                <a:solidFill>
                  <a:schemeClr val="bg1"/>
                </a:solidFill>
              </a:rPr>
              <a:t>Abdulai</a:t>
            </a:r>
            <a:r>
              <a:rPr lang="en-US" dirty="0">
                <a:solidFill>
                  <a:schemeClr val="bg1"/>
                </a:solidFill>
              </a:rPr>
              <a:t>, on behalf of Hon Isaac </a:t>
            </a:r>
            <a:r>
              <a:rPr lang="en-US" dirty="0" err="1">
                <a:solidFill>
                  <a:schemeClr val="bg1"/>
                </a:solidFill>
              </a:rPr>
              <a:t>Asiamah</a:t>
            </a:r>
            <a:r>
              <a:rPr lang="en-US" dirty="0">
                <a:solidFill>
                  <a:schemeClr val="bg1"/>
                </a:solidFill>
              </a:rPr>
              <a:t>, Minister of Youth and Sports, to present her 2018 U-17 Women’s Word Cup Golden Boot (top scorer) and Bronze Football (Third Best Player) to the President, H.E. Nana </a:t>
            </a:r>
            <a:r>
              <a:rPr lang="en-US" dirty="0" err="1">
                <a:solidFill>
                  <a:schemeClr val="bg1"/>
                </a:solidFill>
              </a:rPr>
              <a:t>Addo</a:t>
            </a:r>
            <a:r>
              <a:rPr lang="en-US" dirty="0">
                <a:solidFill>
                  <a:schemeClr val="bg1"/>
                </a:solidFill>
              </a:rPr>
              <a:t> </a:t>
            </a:r>
            <a:r>
              <a:rPr lang="en-US" dirty="0" err="1">
                <a:solidFill>
                  <a:schemeClr val="bg1"/>
                </a:solidFill>
              </a:rPr>
              <a:t>Dankwa</a:t>
            </a:r>
            <a:r>
              <a:rPr lang="en-US" dirty="0">
                <a:solidFill>
                  <a:schemeClr val="bg1"/>
                </a:solidFill>
              </a:rPr>
              <a:t> </a:t>
            </a:r>
            <a:r>
              <a:rPr lang="en-US" dirty="0" err="1">
                <a:solidFill>
                  <a:schemeClr val="bg1"/>
                </a:solidFill>
              </a:rPr>
              <a:t>Akufo-Addo</a:t>
            </a:r>
            <a:r>
              <a:rPr lang="en-US" dirty="0" smtClean="0">
                <a:solidFill>
                  <a:schemeClr val="bg1"/>
                </a:solidFill>
              </a:rPr>
              <a:t>.</a:t>
            </a:r>
          </a:p>
          <a:p>
            <a:pPr algn="just"/>
            <a:endParaRPr lang="en-US" dirty="0">
              <a:solidFill>
                <a:schemeClr val="bg1"/>
              </a:solidFill>
            </a:endParaRPr>
          </a:p>
          <a:p>
            <a:pPr algn="just"/>
            <a:r>
              <a:rPr lang="en-US" dirty="0">
                <a:solidFill>
                  <a:schemeClr val="bg1"/>
                </a:solidFill>
              </a:rPr>
              <a:t>Later, the Honorable Minister on behalf of the President and people of Ghana presented Thirty Thousand Ghana </a:t>
            </a:r>
            <a:r>
              <a:rPr lang="en-US" dirty="0" err="1">
                <a:solidFill>
                  <a:schemeClr val="bg1"/>
                </a:solidFill>
              </a:rPr>
              <a:t>Cedis</a:t>
            </a:r>
            <a:r>
              <a:rPr lang="en-US" dirty="0">
                <a:solidFill>
                  <a:schemeClr val="bg1"/>
                </a:solidFill>
              </a:rPr>
              <a:t> to </a:t>
            </a:r>
            <a:r>
              <a:rPr lang="en-US" dirty="0" err="1">
                <a:solidFill>
                  <a:schemeClr val="bg1"/>
                </a:solidFill>
              </a:rPr>
              <a:t>Ms</a:t>
            </a:r>
            <a:r>
              <a:rPr lang="en-US" dirty="0">
                <a:solidFill>
                  <a:schemeClr val="bg1"/>
                </a:solidFill>
              </a:rPr>
              <a:t> </a:t>
            </a:r>
            <a:r>
              <a:rPr lang="en-US" dirty="0" err="1">
                <a:solidFill>
                  <a:schemeClr val="bg1"/>
                </a:solidFill>
              </a:rPr>
              <a:t>Mukarama</a:t>
            </a:r>
            <a:r>
              <a:rPr lang="en-US" dirty="0">
                <a:solidFill>
                  <a:schemeClr val="bg1"/>
                </a:solidFill>
              </a:rPr>
              <a:t> </a:t>
            </a:r>
            <a:r>
              <a:rPr lang="en-US" dirty="0" err="1">
                <a:solidFill>
                  <a:schemeClr val="bg1"/>
                </a:solidFill>
              </a:rPr>
              <a:t>Abdulai</a:t>
            </a:r>
            <a:r>
              <a:rPr lang="en-US" dirty="0">
                <a:solidFill>
                  <a:schemeClr val="bg1"/>
                </a:solidFill>
              </a:rPr>
              <a:t> in appreciation of her commitment to Ghana Sports.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37" y="3048880"/>
            <a:ext cx="4536813" cy="2617771"/>
          </a:xfrm>
          <a:prstGeom prst="rect">
            <a:avLst/>
          </a:prstGeom>
        </p:spPr>
      </p:pic>
      <p:sp>
        <p:nvSpPr>
          <p:cNvPr id="6" name="TextBox 5"/>
          <p:cNvSpPr txBox="1"/>
          <p:nvPr/>
        </p:nvSpPr>
        <p:spPr>
          <a:xfrm>
            <a:off x="9137700" y="204750"/>
            <a:ext cx="2214281" cy="261610"/>
          </a:xfrm>
          <a:prstGeom prst="rect">
            <a:avLst/>
          </a:prstGeom>
          <a:noFill/>
        </p:spPr>
        <p:txBody>
          <a:bodyPr wrap="square" rtlCol="0">
            <a:spAutoFit/>
          </a:bodyPr>
          <a:lstStyle/>
          <a:p>
            <a:pPr algn="just"/>
            <a:r>
              <a:rPr lang="en-US" sz="1100" b="1" i="1" dirty="0" smtClean="0"/>
              <a:t>21</a:t>
            </a:r>
            <a:r>
              <a:rPr lang="en-US" sz="1100" b="1" i="1" baseline="30000" dirty="0" smtClean="0"/>
              <a:t>st</a:t>
            </a:r>
            <a:r>
              <a:rPr lang="en-US" sz="1100" b="1" i="1" dirty="0" smtClean="0"/>
              <a:t> June, 2019</a:t>
            </a:r>
            <a:endParaRPr lang="en-US" sz="1100" b="1" i="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340565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Diagonal Corner Rectangle 10"/>
          <p:cNvSpPr/>
          <p:nvPr/>
        </p:nvSpPr>
        <p:spPr>
          <a:xfrm>
            <a:off x="3752233" y="220926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1888" y="1043891"/>
            <a:ext cx="9908462" cy="728480"/>
          </a:xfrm>
        </p:spPr>
        <p:txBody>
          <a:bodyPr/>
          <a:lstStyle/>
          <a:p>
            <a:r>
              <a:rPr lang="en-US" sz="3000" b="1" dirty="0">
                <a:solidFill>
                  <a:schemeClr val="bg1"/>
                </a:solidFill>
              </a:rPr>
              <a:t>Ghana Deaf Football Association Ceremonial match</a:t>
            </a:r>
            <a:endParaRPr lang="en-US" sz="3000" b="1"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
        <p:nvSpPr>
          <p:cNvPr id="3" name="TextBox 2"/>
          <p:cNvSpPr txBox="1"/>
          <p:nvPr/>
        </p:nvSpPr>
        <p:spPr>
          <a:xfrm>
            <a:off x="4330700" y="3322918"/>
            <a:ext cx="7327900" cy="2554545"/>
          </a:xfrm>
          <a:prstGeom prst="rect">
            <a:avLst/>
          </a:prstGeom>
          <a:noFill/>
        </p:spPr>
        <p:txBody>
          <a:bodyPr wrap="square" rtlCol="0">
            <a:spAutoFit/>
          </a:bodyPr>
          <a:lstStyle/>
          <a:p>
            <a:pPr algn="just"/>
            <a:r>
              <a:rPr lang="en-US" sz="2000" dirty="0" smtClean="0">
                <a:solidFill>
                  <a:schemeClr val="bg1"/>
                </a:solidFill>
              </a:rPr>
              <a:t>National Sports Authority attends Ghana </a:t>
            </a:r>
            <a:r>
              <a:rPr lang="en-US" sz="2000" dirty="0">
                <a:solidFill>
                  <a:schemeClr val="bg1"/>
                </a:solidFill>
              </a:rPr>
              <a:t>Deaf Football Association Ceremonial match played today at the Accra Sports Stadium on the 72nd Birthday of Former President Rawlings. In attendance were Head of Technical Department of National Sports Authority, </a:t>
            </a:r>
            <a:r>
              <a:rPr lang="en-US" sz="2000" dirty="0" err="1">
                <a:solidFill>
                  <a:schemeClr val="bg1"/>
                </a:solidFill>
              </a:rPr>
              <a:t>Mr</a:t>
            </a:r>
            <a:r>
              <a:rPr lang="en-US" sz="2000" dirty="0">
                <a:solidFill>
                  <a:schemeClr val="bg1"/>
                </a:solidFill>
              </a:rPr>
              <a:t> Wilson, and Head of Monitoring and Evaluation, </a:t>
            </a:r>
            <a:r>
              <a:rPr lang="en-US" sz="2000" dirty="0" err="1">
                <a:solidFill>
                  <a:schemeClr val="bg1"/>
                </a:solidFill>
              </a:rPr>
              <a:t>Mr</a:t>
            </a:r>
            <a:r>
              <a:rPr lang="en-US" sz="2000" dirty="0">
                <a:solidFill>
                  <a:schemeClr val="bg1"/>
                </a:solidFill>
              </a:rPr>
              <a:t> Kwame Baa.</a:t>
            </a:r>
          </a:p>
          <a:p>
            <a:pPr algn="just"/>
            <a:endParaRPr lang="en-US" sz="2000" dirty="0">
              <a:solidFill>
                <a:schemeClr val="bg1"/>
              </a:solidFill>
            </a:endParaRPr>
          </a:p>
        </p:txBody>
      </p:sp>
      <p:sp>
        <p:nvSpPr>
          <p:cNvPr id="4" name="TextBox 3"/>
          <p:cNvSpPr txBox="1"/>
          <p:nvPr/>
        </p:nvSpPr>
        <p:spPr>
          <a:xfrm>
            <a:off x="9104812" y="167803"/>
            <a:ext cx="2168434" cy="276999"/>
          </a:xfrm>
          <a:prstGeom prst="rect">
            <a:avLst/>
          </a:prstGeom>
          <a:noFill/>
        </p:spPr>
        <p:txBody>
          <a:bodyPr wrap="square" rtlCol="0">
            <a:spAutoFit/>
          </a:bodyPr>
          <a:lstStyle/>
          <a:p>
            <a:r>
              <a:rPr lang="en-US" sz="1200" i="1" dirty="0" smtClean="0"/>
              <a:t>22, June 2019</a:t>
            </a:r>
            <a:endParaRPr lang="en-US" sz="1200" i="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43" y="3073092"/>
            <a:ext cx="4017191" cy="2678127"/>
          </a:xfrm>
          <a:prstGeom prst="rect">
            <a:avLst/>
          </a:prstGeom>
        </p:spPr>
      </p:pic>
    </p:spTree>
    <p:extLst>
      <p:ext uri="{BB962C8B-B14F-4D97-AF65-F5344CB8AC3E}">
        <p14:creationId xmlns:p14="http://schemas.microsoft.com/office/powerpoint/2010/main" val="38614098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175295" cy="728480"/>
          </a:xfrm>
        </p:spPr>
        <p:txBody>
          <a:bodyPr/>
          <a:lstStyle/>
          <a:p>
            <a:r>
              <a:rPr lang="en-US" sz="3000" b="1" dirty="0" smtClean="0"/>
              <a:t>Kumasi Asante </a:t>
            </a:r>
            <a:r>
              <a:rPr lang="en-US" sz="3000" b="1" dirty="0" err="1"/>
              <a:t>Kotoko</a:t>
            </a:r>
            <a:r>
              <a:rPr lang="en-US" sz="3000" b="1" dirty="0"/>
              <a:t> </a:t>
            </a:r>
            <a:r>
              <a:rPr lang="en-US" sz="3000" b="1" dirty="0" smtClean="0"/>
              <a:t>beats </a:t>
            </a:r>
            <a:r>
              <a:rPr lang="en-US" sz="3000" b="1" dirty="0" err="1"/>
              <a:t>Karela</a:t>
            </a:r>
            <a:r>
              <a:rPr lang="en-US" sz="3000" b="1" dirty="0"/>
              <a:t> FC</a:t>
            </a:r>
          </a:p>
        </p:txBody>
      </p:sp>
      <p:sp>
        <p:nvSpPr>
          <p:cNvPr id="9" name="TextBox 8"/>
          <p:cNvSpPr txBox="1"/>
          <p:nvPr/>
        </p:nvSpPr>
        <p:spPr>
          <a:xfrm>
            <a:off x="1154954" y="3018075"/>
            <a:ext cx="7278501" cy="2862322"/>
          </a:xfrm>
          <a:prstGeom prst="rect">
            <a:avLst/>
          </a:prstGeom>
          <a:noFill/>
          <a:ln>
            <a:noFill/>
          </a:ln>
        </p:spPr>
        <p:txBody>
          <a:bodyPr wrap="square" rtlCol="0">
            <a:spAutoFit/>
          </a:bodyPr>
          <a:lstStyle/>
          <a:p>
            <a:pPr algn="just"/>
            <a:r>
              <a:rPr lang="en-US" dirty="0">
                <a:solidFill>
                  <a:schemeClr val="bg1"/>
                </a:solidFill>
              </a:rPr>
              <a:t>Professor Peter </a:t>
            </a:r>
            <a:r>
              <a:rPr lang="en-US" dirty="0" smtClean="0">
                <a:solidFill>
                  <a:schemeClr val="bg1"/>
                </a:solidFill>
              </a:rPr>
              <a:t>Twumasi was present </a:t>
            </a:r>
            <a:r>
              <a:rPr lang="en-US" dirty="0">
                <a:solidFill>
                  <a:schemeClr val="bg1"/>
                </a:solidFill>
              </a:rPr>
              <a:t>at the Baba Yara Stadium in Kumasi where Asante </a:t>
            </a:r>
            <a:r>
              <a:rPr lang="en-US" dirty="0" err="1">
                <a:solidFill>
                  <a:schemeClr val="bg1"/>
                </a:solidFill>
              </a:rPr>
              <a:t>Kotoko</a:t>
            </a:r>
            <a:r>
              <a:rPr lang="en-US" dirty="0">
                <a:solidFill>
                  <a:schemeClr val="bg1"/>
                </a:solidFill>
              </a:rPr>
              <a:t> beat </a:t>
            </a:r>
            <a:r>
              <a:rPr lang="en-US" dirty="0" err="1">
                <a:solidFill>
                  <a:schemeClr val="bg1"/>
                </a:solidFill>
              </a:rPr>
              <a:t>Karela</a:t>
            </a:r>
            <a:r>
              <a:rPr lang="en-US" dirty="0">
                <a:solidFill>
                  <a:schemeClr val="bg1"/>
                </a:solidFill>
              </a:rPr>
              <a:t> FC in the finals of the NC GFA Tier 1 to qualify to represent Ghana in the next CAF Champions League. </a:t>
            </a:r>
            <a:r>
              <a:rPr lang="en-US" dirty="0" err="1">
                <a:solidFill>
                  <a:schemeClr val="bg1"/>
                </a:solidFill>
              </a:rPr>
              <a:t>Scoreline</a:t>
            </a:r>
            <a:r>
              <a:rPr lang="en-US" dirty="0">
                <a:solidFill>
                  <a:schemeClr val="bg1"/>
                </a:solidFill>
              </a:rPr>
              <a:t> was 4:1 on penalties after a one all draw in the 90 minute playtime. Present to grace the occasion were Deputy Minister of Youth and Sports, Hon Perry </a:t>
            </a:r>
            <a:r>
              <a:rPr lang="en-US" dirty="0" err="1">
                <a:solidFill>
                  <a:schemeClr val="bg1"/>
                </a:solidFill>
              </a:rPr>
              <a:t>Okudjetto</a:t>
            </a:r>
            <a:r>
              <a:rPr lang="en-US" dirty="0">
                <a:solidFill>
                  <a:schemeClr val="bg1"/>
                </a:solidFill>
              </a:rPr>
              <a:t>, Director General of National Sports Authority, Prof Peter Twumasi, Majority Leader of Parliament and Minister of Parliamentary Affairs, Hon </a:t>
            </a:r>
            <a:r>
              <a:rPr lang="en-US" dirty="0" err="1">
                <a:solidFill>
                  <a:schemeClr val="bg1"/>
                </a:solidFill>
              </a:rPr>
              <a:t>Osei</a:t>
            </a:r>
            <a:r>
              <a:rPr lang="en-US" dirty="0">
                <a:solidFill>
                  <a:schemeClr val="bg1"/>
                </a:solidFill>
              </a:rPr>
              <a:t> </a:t>
            </a:r>
            <a:r>
              <a:rPr lang="en-US" dirty="0" err="1">
                <a:solidFill>
                  <a:schemeClr val="bg1"/>
                </a:solidFill>
              </a:rPr>
              <a:t>Kyei</a:t>
            </a:r>
            <a:r>
              <a:rPr lang="en-US" dirty="0">
                <a:solidFill>
                  <a:schemeClr val="bg1"/>
                </a:solidFill>
              </a:rPr>
              <a:t> Mensah </a:t>
            </a:r>
            <a:r>
              <a:rPr lang="en-US" dirty="0" err="1">
                <a:solidFill>
                  <a:schemeClr val="bg1"/>
                </a:solidFill>
              </a:rPr>
              <a:t>Bonsu</a:t>
            </a:r>
            <a:r>
              <a:rPr lang="en-US" dirty="0">
                <a:solidFill>
                  <a:schemeClr val="bg1"/>
                </a:solidFill>
              </a:rPr>
              <a:t>, and Chairman of Normalization Committee of GFA, </a:t>
            </a:r>
            <a:r>
              <a:rPr lang="en-US" dirty="0" err="1">
                <a:solidFill>
                  <a:schemeClr val="bg1"/>
                </a:solidFill>
              </a:rPr>
              <a:t>Dr</a:t>
            </a:r>
            <a:r>
              <a:rPr lang="en-US" dirty="0">
                <a:solidFill>
                  <a:schemeClr val="bg1"/>
                </a:solidFill>
              </a:rPr>
              <a:t> Kofi </a:t>
            </a:r>
            <a:r>
              <a:rPr lang="en-US" dirty="0" err="1">
                <a:solidFill>
                  <a:schemeClr val="bg1"/>
                </a:solidFill>
              </a:rPr>
              <a:t>Amoah</a:t>
            </a:r>
            <a:r>
              <a:rPr lang="en-US" dirty="0">
                <a:solidFill>
                  <a:schemeClr val="bg1"/>
                </a:solidFill>
              </a:rPr>
              <a:t>.</a:t>
            </a:r>
          </a:p>
        </p:txBody>
      </p:sp>
      <p:pic>
        <p:nvPicPr>
          <p:cNvPr id="3074" name="Picture 2" descr="https://scontent.facc5-1.fna.fbcdn.net/v/t1.0-9/65157732_10157642901676318_1324640541983375360_n.jpg?_nc_cat=108&amp;_nc_eui2=AeHC8MN4J0BFiK44baP63lQXyXb8SXEO5zHLAvtfy7mB8ylwuFVrHuFGo9jRH9JFhPlsRIF3ZPG_5nbc10udY6RruQkz_6aqfwY5Hrc7fo9qkg&amp;_nc_oc=AQlU1rn1I_Yg3WPvp9iNAVMneTW1njDVQC-rbLYpxNWWQIg9wIDxQX6QAirOBvmolUY&amp;_nc_ht=scontent.facc5-1.fna&amp;oh=d0a7ab83476703d3f4ef8df787fcabfd&amp;oe=5DFAF7E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51085" y="2361052"/>
            <a:ext cx="2958328" cy="39444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50763" y="217813"/>
            <a:ext cx="2214281" cy="261610"/>
          </a:xfrm>
          <a:prstGeom prst="rect">
            <a:avLst/>
          </a:prstGeom>
          <a:noFill/>
        </p:spPr>
        <p:txBody>
          <a:bodyPr wrap="square" rtlCol="0">
            <a:spAutoFit/>
          </a:bodyPr>
          <a:lstStyle/>
          <a:p>
            <a:pPr algn="just"/>
            <a:r>
              <a:rPr lang="en-US" sz="1100" b="1" i="1" dirty="0" smtClean="0"/>
              <a:t>24</a:t>
            </a:r>
            <a:r>
              <a:rPr lang="en-US" sz="1100" b="1" i="1" baseline="30000" dirty="0" smtClean="0"/>
              <a:t>th</a:t>
            </a:r>
            <a:r>
              <a:rPr lang="en-US" sz="1100" b="1" i="1" dirty="0" smtClean="0"/>
              <a:t> June, 2019</a:t>
            </a:r>
            <a:endParaRPr lang="en-US" sz="1100" b="1" i="1"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1002258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175295" cy="728480"/>
          </a:xfrm>
        </p:spPr>
        <p:txBody>
          <a:bodyPr/>
          <a:lstStyle/>
          <a:p>
            <a:r>
              <a:rPr lang="en-US" sz="3000" b="1" dirty="0"/>
              <a:t>Prof. Peter Twumasi Welcomes The Black Stars</a:t>
            </a:r>
          </a:p>
        </p:txBody>
      </p:sp>
      <p:sp>
        <p:nvSpPr>
          <p:cNvPr id="9" name="TextBox 8"/>
          <p:cNvSpPr txBox="1"/>
          <p:nvPr/>
        </p:nvSpPr>
        <p:spPr>
          <a:xfrm>
            <a:off x="964808" y="2602574"/>
            <a:ext cx="5983179" cy="3693319"/>
          </a:xfrm>
          <a:prstGeom prst="rect">
            <a:avLst/>
          </a:prstGeom>
          <a:noFill/>
          <a:ln>
            <a:noFill/>
          </a:ln>
        </p:spPr>
        <p:txBody>
          <a:bodyPr wrap="square" rtlCol="0">
            <a:spAutoFit/>
          </a:bodyPr>
          <a:lstStyle/>
          <a:p>
            <a:pPr algn="just"/>
            <a:r>
              <a:rPr lang="en-US" dirty="0">
                <a:solidFill>
                  <a:schemeClr val="bg1"/>
                </a:solidFill>
              </a:rPr>
              <a:t>After the painful exit of the Senior National Team( Black Stars )from the 2019 African Cup of Nations (AFCON), they touched down at the terminal 3 of </a:t>
            </a:r>
            <a:r>
              <a:rPr lang="en-US" dirty="0" err="1">
                <a:solidFill>
                  <a:schemeClr val="bg1"/>
                </a:solidFill>
              </a:rPr>
              <a:t>Kotoko</a:t>
            </a:r>
            <a:r>
              <a:rPr lang="en-US" dirty="0">
                <a:solidFill>
                  <a:schemeClr val="bg1"/>
                </a:solidFill>
              </a:rPr>
              <a:t> international airport in the early hours of July 11th, 2019. The stars were welcomed by Prof. Peter Twumasi, the director-general of the National Sports Authority(NSA</a:t>
            </a:r>
            <a:r>
              <a:rPr lang="en-US" dirty="0" smtClean="0">
                <a:solidFill>
                  <a:schemeClr val="bg1"/>
                </a:solidFill>
              </a:rPr>
              <a:t>)</a:t>
            </a:r>
          </a:p>
          <a:p>
            <a:pPr algn="just"/>
            <a:endParaRPr lang="en-US" dirty="0">
              <a:solidFill>
                <a:schemeClr val="bg1"/>
              </a:solidFill>
            </a:endParaRPr>
          </a:p>
          <a:p>
            <a:pPr algn="just"/>
            <a:r>
              <a:rPr lang="en-US" dirty="0">
                <a:solidFill>
                  <a:schemeClr val="bg1"/>
                </a:solidFill>
              </a:rPr>
              <a:t>Though the players were not in their usual high spirits and couldn’t deliver as expected of -them, Prof. Peter Twumasi gave them a very warm welcome and congratulated them immensely for all their hard work and effort.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6618" y="2986402"/>
            <a:ext cx="4874247" cy="2925665"/>
          </a:xfrm>
          <a:prstGeom prst="rect">
            <a:avLst/>
          </a:prstGeom>
        </p:spPr>
      </p:pic>
      <p:sp>
        <p:nvSpPr>
          <p:cNvPr id="6" name="TextBox 5"/>
          <p:cNvSpPr txBox="1"/>
          <p:nvPr/>
        </p:nvSpPr>
        <p:spPr>
          <a:xfrm>
            <a:off x="9223108" y="176624"/>
            <a:ext cx="2214281" cy="261610"/>
          </a:xfrm>
          <a:prstGeom prst="rect">
            <a:avLst/>
          </a:prstGeom>
          <a:noFill/>
        </p:spPr>
        <p:txBody>
          <a:bodyPr wrap="square" rtlCol="0">
            <a:spAutoFit/>
          </a:bodyPr>
          <a:lstStyle/>
          <a:p>
            <a:pPr algn="just"/>
            <a:r>
              <a:rPr lang="en-US" sz="1100" b="1" i="1" dirty="0" smtClean="0"/>
              <a:t>11</a:t>
            </a:r>
            <a:r>
              <a:rPr lang="en-US" sz="1100" b="1" i="1" baseline="30000" dirty="0" smtClean="0"/>
              <a:t>th</a:t>
            </a:r>
            <a:r>
              <a:rPr lang="en-US" sz="1100" b="1" i="1" dirty="0" smtClean="0"/>
              <a:t> July, 2019</a:t>
            </a:r>
            <a:endParaRPr lang="en-US" sz="1100" b="1" i="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4089080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752234" y="2209261"/>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175295" cy="728480"/>
          </a:xfrm>
        </p:spPr>
        <p:txBody>
          <a:bodyPr/>
          <a:lstStyle/>
          <a:p>
            <a:r>
              <a:rPr lang="en-US" dirty="0"/>
              <a:t>Work is expected to resume on the stadium construction at New </a:t>
            </a:r>
            <a:r>
              <a:rPr lang="en-US" dirty="0" err="1"/>
              <a:t>Edubiase</a:t>
            </a:r>
            <a:endParaRPr lang="en-US" dirty="0"/>
          </a:p>
        </p:txBody>
      </p:sp>
      <p:sp>
        <p:nvSpPr>
          <p:cNvPr id="9" name="TextBox 8"/>
          <p:cNvSpPr txBox="1"/>
          <p:nvPr/>
        </p:nvSpPr>
        <p:spPr>
          <a:xfrm>
            <a:off x="5313749" y="3024656"/>
            <a:ext cx="6194618" cy="2554545"/>
          </a:xfrm>
          <a:prstGeom prst="rect">
            <a:avLst/>
          </a:prstGeom>
          <a:noFill/>
          <a:ln>
            <a:noFill/>
          </a:ln>
        </p:spPr>
        <p:txBody>
          <a:bodyPr wrap="square" rtlCol="0">
            <a:spAutoFit/>
          </a:bodyPr>
          <a:lstStyle/>
          <a:p>
            <a:pPr algn="just"/>
            <a:r>
              <a:rPr lang="en-US" sz="2000" dirty="0" smtClean="0">
                <a:solidFill>
                  <a:schemeClr val="bg1"/>
                </a:solidFill>
              </a:rPr>
              <a:t>Monday June 17, 2019: Work is expected to resume on the stadium construction at New </a:t>
            </a:r>
            <a:r>
              <a:rPr lang="en-US" sz="2000" dirty="0" err="1" smtClean="0">
                <a:solidFill>
                  <a:schemeClr val="bg1"/>
                </a:solidFill>
              </a:rPr>
              <a:t>Edubiase</a:t>
            </a:r>
            <a:r>
              <a:rPr lang="en-US" sz="2000" dirty="0" smtClean="0">
                <a:solidFill>
                  <a:schemeClr val="bg1"/>
                </a:solidFill>
              </a:rPr>
              <a:t> as disclosed by the Minister of Youth and Sports, Hon Isaac </a:t>
            </a:r>
            <a:r>
              <a:rPr lang="en-US" sz="2000" dirty="0" err="1" smtClean="0">
                <a:solidFill>
                  <a:schemeClr val="bg1"/>
                </a:solidFill>
              </a:rPr>
              <a:t>Asiamah</a:t>
            </a:r>
            <a:r>
              <a:rPr lang="en-US" sz="2000" dirty="0" smtClean="0">
                <a:solidFill>
                  <a:schemeClr val="bg1"/>
                </a:solidFill>
              </a:rPr>
              <a:t>, during a one day visit to the site in the Ashanti Region. Dignitaries present includes the Queen Mother of </a:t>
            </a:r>
            <a:r>
              <a:rPr lang="en-US" sz="2000" dirty="0" err="1" smtClean="0">
                <a:solidFill>
                  <a:schemeClr val="bg1"/>
                </a:solidFill>
              </a:rPr>
              <a:t>Edubiase</a:t>
            </a:r>
            <a:r>
              <a:rPr lang="en-US" sz="2000" dirty="0" smtClean="0">
                <a:solidFill>
                  <a:schemeClr val="bg1"/>
                </a:solidFill>
              </a:rPr>
              <a:t>, and Ashanti Regional Minister, Hon Simon </a:t>
            </a:r>
            <a:r>
              <a:rPr lang="en-US" sz="2000" dirty="0" err="1" smtClean="0">
                <a:solidFill>
                  <a:schemeClr val="bg1"/>
                </a:solidFill>
              </a:rPr>
              <a:t>Osei</a:t>
            </a:r>
            <a:r>
              <a:rPr lang="en-US" sz="2000" dirty="0" smtClean="0">
                <a:solidFill>
                  <a:schemeClr val="bg1"/>
                </a:solidFill>
              </a:rPr>
              <a:t> Mensah</a:t>
            </a:r>
            <a:endParaRPr lang="en-US" sz="2000" dirty="0">
              <a:solidFill>
                <a:schemeClr val="bg1"/>
              </a:solidFill>
            </a:endParaRPr>
          </a:p>
        </p:txBody>
      </p:sp>
      <p:pic>
        <p:nvPicPr>
          <p:cNvPr id="5122" name="Picture 2" descr="Image may contain: 4 people, people smiling, people standing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075" y="2787873"/>
            <a:ext cx="4037484" cy="30281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23108" y="179569"/>
            <a:ext cx="2214281" cy="261610"/>
          </a:xfrm>
          <a:prstGeom prst="rect">
            <a:avLst/>
          </a:prstGeom>
          <a:noFill/>
        </p:spPr>
        <p:txBody>
          <a:bodyPr wrap="square" rtlCol="0">
            <a:spAutoFit/>
          </a:bodyPr>
          <a:lstStyle/>
          <a:p>
            <a:pPr algn="just"/>
            <a:r>
              <a:rPr lang="en-US" sz="1100" b="1" i="1" dirty="0"/>
              <a:t>June </a:t>
            </a:r>
            <a:r>
              <a:rPr lang="en-US" sz="1100" b="1" i="1" dirty="0" smtClean="0"/>
              <a:t>17</a:t>
            </a:r>
            <a:r>
              <a:rPr lang="en-US" sz="1100" b="1" i="1" baseline="30000" dirty="0" smtClean="0"/>
              <a:t>th</a:t>
            </a:r>
            <a:r>
              <a:rPr lang="en-US" sz="1100" b="1" i="1" dirty="0" smtClean="0"/>
              <a:t>, </a:t>
            </a:r>
            <a:r>
              <a:rPr lang="en-US" sz="1100" b="1" i="1" dirty="0"/>
              <a:t>2019</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4259273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8436" y="838172"/>
            <a:ext cx="9634966" cy="728480"/>
          </a:xfrm>
        </p:spPr>
        <p:txBody>
          <a:bodyPr/>
          <a:lstStyle/>
          <a:p>
            <a:r>
              <a:rPr lang="en-US" sz="3000" b="1" dirty="0" smtClean="0"/>
              <a:t>Ashanti Regional NSA Directorate Has Uncovered A Parcel Of Land Belonging To The Authority</a:t>
            </a:r>
            <a:endParaRPr lang="en-US" sz="3000" b="1" dirty="0"/>
          </a:p>
        </p:txBody>
      </p:sp>
      <p:sp>
        <p:nvSpPr>
          <p:cNvPr id="9" name="TextBox 8"/>
          <p:cNvSpPr txBox="1"/>
          <p:nvPr/>
        </p:nvSpPr>
        <p:spPr>
          <a:xfrm>
            <a:off x="1046675" y="2969330"/>
            <a:ext cx="6731104" cy="3139321"/>
          </a:xfrm>
          <a:prstGeom prst="rect">
            <a:avLst/>
          </a:prstGeom>
          <a:noFill/>
          <a:ln>
            <a:noFill/>
          </a:ln>
        </p:spPr>
        <p:txBody>
          <a:bodyPr wrap="square" rtlCol="0">
            <a:spAutoFit/>
          </a:bodyPr>
          <a:lstStyle/>
          <a:p>
            <a:pPr algn="just"/>
            <a:r>
              <a:rPr lang="en-US" dirty="0">
                <a:solidFill>
                  <a:schemeClr val="bg1"/>
                </a:solidFill>
              </a:rPr>
              <a:t>Ashanti Regional NSA Directorate has uncovered a parcel of land at </a:t>
            </a:r>
            <a:r>
              <a:rPr lang="en-US" dirty="0" err="1">
                <a:solidFill>
                  <a:schemeClr val="bg1"/>
                </a:solidFill>
              </a:rPr>
              <a:t>Kwadaso</a:t>
            </a:r>
            <a:r>
              <a:rPr lang="en-US" dirty="0">
                <a:solidFill>
                  <a:schemeClr val="bg1"/>
                </a:solidFill>
              </a:rPr>
              <a:t> </a:t>
            </a:r>
            <a:r>
              <a:rPr lang="en-US" dirty="0" smtClean="0">
                <a:solidFill>
                  <a:schemeClr val="bg1"/>
                </a:solidFill>
              </a:rPr>
              <a:t>which belongs </a:t>
            </a:r>
            <a:r>
              <a:rPr lang="en-US" dirty="0">
                <a:solidFill>
                  <a:schemeClr val="bg1"/>
                </a:solidFill>
              </a:rPr>
              <a:t>to the Authority and it is earmarked for development into community sports complex. </a:t>
            </a:r>
            <a:r>
              <a:rPr lang="en-US" dirty="0" smtClean="0">
                <a:solidFill>
                  <a:schemeClr val="bg1"/>
                </a:solidFill>
              </a:rPr>
              <a:t>The </a:t>
            </a:r>
            <a:r>
              <a:rPr lang="en-US" dirty="0">
                <a:solidFill>
                  <a:schemeClr val="bg1"/>
                </a:solidFill>
              </a:rPr>
              <a:t>Government of H.E. Nana </a:t>
            </a:r>
            <a:r>
              <a:rPr lang="en-US" dirty="0" err="1">
                <a:solidFill>
                  <a:schemeClr val="bg1"/>
                </a:solidFill>
              </a:rPr>
              <a:t>Addo</a:t>
            </a:r>
            <a:r>
              <a:rPr lang="en-US" dirty="0">
                <a:solidFill>
                  <a:schemeClr val="bg1"/>
                </a:solidFill>
              </a:rPr>
              <a:t> </a:t>
            </a:r>
            <a:r>
              <a:rPr lang="en-US" dirty="0" err="1">
                <a:solidFill>
                  <a:schemeClr val="bg1"/>
                </a:solidFill>
              </a:rPr>
              <a:t>Dankwa</a:t>
            </a:r>
            <a:r>
              <a:rPr lang="en-US" dirty="0">
                <a:solidFill>
                  <a:schemeClr val="bg1"/>
                </a:solidFill>
              </a:rPr>
              <a:t> </a:t>
            </a:r>
            <a:r>
              <a:rPr lang="en-US" dirty="0" err="1">
                <a:solidFill>
                  <a:schemeClr val="bg1"/>
                </a:solidFill>
              </a:rPr>
              <a:t>Akufo-Addo</a:t>
            </a:r>
            <a:r>
              <a:rPr lang="en-US" dirty="0">
                <a:solidFill>
                  <a:schemeClr val="bg1"/>
                </a:solidFill>
              </a:rPr>
              <a:t> through Ministry of Youth and Sports and the National Sports Authority has embarked on </a:t>
            </a:r>
            <a:r>
              <a:rPr lang="en-US" dirty="0" smtClean="0">
                <a:solidFill>
                  <a:schemeClr val="bg1"/>
                </a:solidFill>
              </a:rPr>
              <a:t>an extensive </a:t>
            </a:r>
            <a:r>
              <a:rPr lang="en-US" dirty="0">
                <a:solidFill>
                  <a:schemeClr val="bg1"/>
                </a:solidFill>
              </a:rPr>
              <a:t>sports infrastructure development across the country to bring sports facilities to the doorstep of the citizenry. This will tremendously boost nurturing of talents in sports in the </a:t>
            </a:r>
            <a:r>
              <a:rPr lang="en-US" dirty="0" smtClean="0">
                <a:solidFill>
                  <a:schemeClr val="bg1"/>
                </a:solidFill>
              </a:rPr>
              <a:t>country, </a:t>
            </a:r>
            <a:r>
              <a:rPr lang="en-US" dirty="0">
                <a:solidFill>
                  <a:schemeClr val="bg1"/>
                </a:solidFill>
              </a:rPr>
              <a:t>with consequent positive economic and social impact.</a:t>
            </a:r>
          </a:p>
        </p:txBody>
      </p:sp>
      <p:pic>
        <p:nvPicPr>
          <p:cNvPr id="4098" name="Picture 2" descr="https://scontent.facc5-1.fna.fbcdn.net/v/t1.0-9/64425556_10157628562251318_1991653674631299072_n.jpg?_nc_cat=100&amp;_nc_eui2=AeHCZeODUMf_EBfb0R8i_TzhBPLi7NCEMsZn0n_fQ6vz7xvbXNH5Tqr7LxQQ-zcgOoX3oBP5uhXU4QAELoPnQyYQM3zqr0NTmGO_cIv8PL2cDQ&amp;_nc_oc=AQnpnJUPdnG4yViRocx-saABUMkR9G-EBEPY4SSfeXYNjpHc-wA1ZLq_R7BOcUgbefY&amp;_nc_ht=scontent.facc5-1.fna&amp;oh=d8444f772bc181ed0581cea4bf47c6c3&amp;oe=5E09B0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3246" y="3037290"/>
            <a:ext cx="4004533" cy="3003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76889" y="165561"/>
            <a:ext cx="2214281" cy="261610"/>
          </a:xfrm>
          <a:prstGeom prst="rect">
            <a:avLst/>
          </a:prstGeom>
          <a:noFill/>
        </p:spPr>
        <p:txBody>
          <a:bodyPr wrap="square" rtlCol="0">
            <a:spAutoFit/>
          </a:bodyPr>
          <a:lstStyle/>
          <a:p>
            <a:pPr algn="just"/>
            <a:r>
              <a:rPr lang="en-US" sz="1100" b="1" i="1" dirty="0" smtClean="0"/>
              <a:t>19</a:t>
            </a:r>
            <a:r>
              <a:rPr lang="en-US" sz="1100" b="1" i="1" baseline="30000" dirty="0" smtClean="0"/>
              <a:t>th</a:t>
            </a:r>
            <a:r>
              <a:rPr lang="en-US" sz="1100" b="1" i="1" dirty="0" smtClean="0"/>
              <a:t> June, 2019</a:t>
            </a:r>
            <a:endParaRPr lang="en-US" sz="1100" b="1" i="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623516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3752234" y="2209261"/>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000" b="1" dirty="0"/>
              <a:t>Greater Accra </a:t>
            </a:r>
            <a:r>
              <a:rPr lang="en-US" sz="3000" b="1" dirty="0" smtClean="0"/>
              <a:t>Regional </a:t>
            </a:r>
            <a:r>
              <a:rPr lang="en-US" sz="3000" b="1" dirty="0"/>
              <a:t>Sports </a:t>
            </a:r>
            <a:r>
              <a:rPr lang="en-US" sz="3000" b="1" dirty="0" smtClean="0"/>
              <a:t>Festival</a:t>
            </a:r>
            <a:endParaRPr lang="en-US" sz="3000" b="1" dirty="0"/>
          </a:p>
        </p:txBody>
      </p:sp>
      <p:sp>
        <p:nvSpPr>
          <p:cNvPr id="9" name="TextBox 8"/>
          <p:cNvSpPr txBox="1"/>
          <p:nvPr/>
        </p:nvSpPr>
        <p:spPr>
          <a:xfrm>
            <a:off x="4688496" y="2296798"/>
            <a:ext cx="7162557" cy="4247317"/>
          </a:xfrm>
          <a:prstGeom prst="rect">
            <a:avLst/>
          </a:prstGeom>
          <a:noFill/>
          <a:ln>
            <a:noFill/>
          </a:ln>
        </p:spPr>
        <p:txBody>
          <a:bodyPr wrap="square" rtlCol="0">
            <a:spAutoFit/>
          </a:bodyPr>
          <a:lstStyle/>
          <a:p>
            <a:pPr algn="just"/>
            <a:r>
              <a:rPr lang="en-US" dirty="0" smtClean="0">
                <a:solidFill>
                  <a:schemeClr val="bg1"/>
                </a:solidFill>
              </a:rPr>
              <a:t>At the opening ceremony </a:t>
            </a:r>
            <a:r>
              <a:rPr lang="en-US" dirty="0">
                <a:solidFill>
                  <a:schemeClr val="bg1"/>
                </a:solidFill>
              </a:rPr>
              <a:t>of the revived Greater Accra </a:t>
            </a:r>
            <a:r>
              <a:rPr lang="en-US" dirty="0" smtClean="0">
                <a:solidFill>
                  <a:schemeClr val="bg1"/>
                </a:solidFill>
              </a:rPr>
              <a:t>Regional </a:t>
            </a:r>
            <a:r>
              <a:rPr lang="en-US" dirty="0">
                <a:solidFill>
                  <a:schemeClr val="bg1"/>
                </a:solidFill>
              </a:rPr>
              <a:t>Sports Festival for inter </a:t>
            </a:r>
            <a:r>
              <a:rPr lang="en-US" dirty="0" smtClean="0">
                <a:solidFill>
                  <a:schemeClr val="bg1"/>
                </a:solidFill>
              </a:rPr>
              <a:t>district </a:t>
            </a:r>
            <a:r>
              <a:rPr lang="en-US" dirty="0">
                <a:solidFill>
                  <a:schemeClr val="bg1"/>
                </a:solidFill>
              </a:rPr>
              <a:t>sports competitions held at University of Ghana Campus, </a:t>
            </a:r>
            <a:r>
              <a:rPr lang="en-US" dirty="0" err="1">
                <a:solidFill>
                  <a:schemeClr val="bg1"/>
                </a:solidFill>
              </a:rPr>
              <a:t>Legon</a:t>
            </a:r>
            <a:r>
              <a:rPr lang="en-US" dirty="0">
                <a:solidFill>
                  <a:schemeClr val="bg1"/>
                </a:solidFill>
              </a:rPr>
              <a:t>. Present at the opening ceremony were the Greater Accra Regional Minister, Hon Ishmael </a:t>
            </a:r>
            <a:r>
              <a:rPr lang="en-US" dirty="0" err="1">
                <a:solidFill>
                  <a:schemeClr val="bg1"/>
                </a:solidFill>
              </a:rPr>
              <a:t>Ashitey</a:t>
            </a:r>
            <a:r>
              <a:rPr lang="en-US" dirty="0">
                <a:solidFill>
                  <a:schemeClr val="bg1"/>
                </a:solidFill>
              </a:rPr>
              <a:t>, and Member of Parliament for </a:t>
            </a:r>
            <a:r>
              <a:rPr lang="en-US" dirty="0" err="1">
                <a:solidFill>
                  <a:schemeClr val="bg1"/>
                </a:solidFill>
              </a:rPr>
              <a:t>Ayawaso</a:t>
            </a:r>
            <a:r>
              <a:rPr lang="en-US" dirty="0">
                <a:solidFill>
                  <a:schemeClr val="bg1"/>
                </a:solidFill>
              </a:rPr>
              <a:t> West </a:t>
            </a:r>
            <a:r>
              <a:rPr lang="en-US" dirty="0" err="1">
                <a:solidFill>
                  <a:schemeClr val="bg1"/>
                </a:solidFill>
              </a:rPr>
              <a:t>Wuogon</a:t>
            </a:r>
            <a:r>
              <a:rPr lang="en-US" dirty="0">
                <a:solidFill>
                  <a:schemeClr val="bg1"/>
                </a:solidFill>
              </a:rPr>
              <a:t>, Hon Lydia </a:t>
            </a:r>
            <a:r>
              <a:rPr lang="en-US" dirty="0" err="1">
                <a:solidFill>
                  <a:schemeClr val="bg1"/>
                </a:solidFill>
              </a:rPr>
              <a:t>Alhassan</a:t>
            </a:r>
            <a:r>
              <a:rPr lang="en-US" dirty="0">
                <a:solidFill>
                  <a:schemeClr val="bg1"/>
                </a:solidFill>
              </a:rPr>
              <a:t>. A total of 26 districts in the regions are competing in various disciplines including Athletics, Badminton, Soccer and netball. Other regions are expected to organize similar competitions to aid unearthing </a:t>
            </a:r>
            <a:r>
              <a:rPr lang="en-US" dirty="0" smtClean="0">
                <a:solidFill>
                  <a:schemeClr val="bg1"/>
                </a:solidFill>
              </a:rPr>
              <a:t>of </a:t>
            </a:r>
            <a:r>
              <a:rPr lang="en-US" dirty="0">
                <a:solidFill>
                  <a:schemeClr val="bg1"/>
                </a:solidFill>
              </a:rPr>
              <a:t>talents at the grassroots. This is </a:t>
            </a:r>
            <a:r>
              <a:rPr lang="en-US" dirty="0" smtClean="0">
                <a:solidFill>
                  <a:schemeClr val="bg1"/>
                </a:solidFill>
              </a:rPr>
              <a:t>in fulfilment </a:t>
            </a:r>
            <a:r>
              <a:rPr lang="en-US" dirty="0">
                <a:solidFill>
                  <a:schemeClr val="bg1"/>
                </a:solidFill>
              </a:rPr>
              <a:t>of Hon Isaac </a:t>
            </a:r>
            <a:r>
              <a:rPr lang="en-US" dirty="0" err="1">
                <a:solidFill>
                  <a:schemeClr val="bg1"/>
                </a:solidFill>
              </a:rPr>
              <a:t>Asiamah's</a:t>
            </a:r>
            <a:r>
              <a:rPr lang="en-US" dirty="0">
                <a:solidFill>
                  <a:schemeClr val="bg1"/>
                </a:solidFill>
              </a:rPr>
              <a:t> quest to revive school sports and other </a:t>
            </a:r>
            <a:r>
              <a:rPr lang="en-US" dirty="0" err="1">
                <a:solidFill>
                  <a:schemeClr val="bg1"/>
                </a:solidFill>
              </a:rPr>
              <a:t>grassroot</a:t>
            </a:r>
            <a:r>
              <a:rPr lang="en-US" dirty="0">
                <a:solidFill>
                  <a:schemeClr val="bg1"/>
                </a:solidFill>
              </a:rPr>
              <a:t> sports. Thanks to the Greater Accra Regional Director of National Sports Authority, </a:t>
            </a:r>
            <a:r>
              <a:rPr lang="en-US" dirty="0" err="1">
                <a:solidFill>
                  <a:schemeClr val="bg1"/>
                </a:solidFill>
              </a:rPr>
              <a:t>Mr</a:t>
            </a:r>
            <a:r>
              <a:rPr lang="en-US" dirty="0">
                <a:solidFill>
                  <a:schemeClr val="bg1"/>
                </a:solidFill>
              </a:rPr>
              <a:t> </a:t>
            </a:r>
            <a:r>
              <a:rPr lang="en-US" dirty="0" err="1">
                <a:solidFill>
                  <a:schemeClr val="bg1"/>
                </a:solidFill>
              </a:rPr>
              <a:t>Iddrisu</a:t>
            </a:r>
            <a:r>
              <a:rPr lang="en-US" dirty="0">
                <a:solidFill>
                  <a:schemeClr val="bg1"/>
                </a:solidFill>
              </a:rPr>
              <a:t>, and his staff as well as Hon Minister and the Regional Coordinating Council (RCC) for helping to organize this five day sporting tournament.</a:t>
            </a:r>
          </a:p>
        </p:txBody>
      </p:sp>
      <p:pic>
        <p:nvPicPr>
          <p:cNvPr id="7170" name="Picture 2" descr="https://scontent.facc5-1.fna.fbcdn.net/v/t1.0-9/61921908_10157590456466318_3063724975396487168_n.jpg?_nc_cat=107&amp;_nc_eui2=AeGeuUCTFkUXmydSBCcS3U_Ji_z2rB2AvLlu8rASwteZwvSh2qHydvYHD44x66a7mR352-Z9ZHeOYQiwddt60Hw0DBGwS-Lt_ImjEuwkZZgQQw&amp;_nc_oc=AQnJCrHjrOHz4lhXHXykgFPZ7c1dPbwWmIVEs4lnDLbIIZewREw2vSEv2ZIXKyANOj0&amp;_nc_ht=scontent.facc5-1.fna&amp;oh=fd3392ec81a877f5ba9d9ee9e0e50c7b&amp;oe=5E0175C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00" y="3084484"/>
            <a:ext cx="4169290" cy="27795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281393" y="178624"/>
            <a:ext cx="2214281" cy="261610"/>
          </a:xfrm>
          <a:prstGeom prst="rect">
            <a:avLst/>
          </a:prstGeom>
          <a:noFill/>
        </p:spPr>
        <p:txBody>
          <a:bodyPr wrap="square" rtlCol="0">
            <a:spAutoFit/>
          </a:bodyPr>
          <a:lstStyle/>
          <a:p>
            <a:pPr algn="just"/>
            <a:r>
              <a:rPr lang="en-US" sz="1100" b="1" i="1" dirty="0" smtClean="0"/>
              <a:t>4</a:t>
            </a:r>
            <a:r>
              <a:rPr lang="en-US" sz="1100" b="1" i="1" baseline="30000" dirty="0" smtClean="0"/>
              <a:t>th</a:t>
            </a:r>
            <a:r>
              <a:rPr lang="en-US" sz="1100" b="1" i="1" dirty="0" smtClean="0"/>
              <a:t> June, 2019</a:t>
            </a:r>
            <a:endParaRPr lang="en-US" sz="1100" b="1" i="1"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3556725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87045" y="988016"/>
            <a:ext cx="9710270" cy="728480"/>
          </a:xfrm>
        </p:spPr>
        <p:txBody>
          <a:bodyPr/>
          <a:lstStyle/>
          <a:p>
            <a:r>
              <a:rPr lang="en-US" sz="3000" b="1" dirty="0" smtClean="0"/>
              <a:t>Inter-district Sports Festival Commences In Accra</a:t>
            </a:r>
            <a:endParaRPr lang="en-US" sz="3000" b="1" dirty="0"/>
          </a:p>
        </p:txBody>
      </p:sp>
      <p:sp>
        <p:nvSpPr>
          <p:cNvPr id="9" name="TextBox 8"/>
          <p:cNvSpPr txBox="1"/>
          <p:nvPr/>
        </p:nvSpPr>
        <p:spPr>
          <a:xfrm>
            <a:off x="806824" y="2610683"/>
            <a:ext cx="6798832" cy="3754874"/>
          </a:xfrm>
          <a:prstGeom prst="rect">
            <a:avLst/>
          </a:prstGeom>
          <a:noFill/>
          <a:ln>
            <a:noFill/>
          </a:ln>
        </p:spPr>
        <p:txBody>
          <a:bodyPr wrap="square" rtlCol="0">
            <a:spAutoFit/>
          </a:bodyPr>
          <a:lstStyle/>
          <a:p>
            <a:pPr algn="just"/>
            <a:r>
              <a:rPr lang="en-US" sz="1400" dirty="0">
                <a:solidFill>
                  <a:schemeClr val="bg1"/>
                </a:solidFill>
              </a:rPr>
              <a:t>The 2019 Inter-District Sports festival aimed at unearthing talents to feed the various National teams for future events has officially commenced in Accra, with 25 districts in the Greater Accra Municipality participating in the four-day sports festival.</a:t>
            </a:r>
          </a:p>
          <a:p>
            <a:pPr algn="just"/>
            <a:r>
              <a:rPr lang="en-US" sz="1400" dirty="0">
                <a:solidFill>
                  <a:schemeClr val="bg1"/>
                </a:solidFill>
              </a:rPr>
              <a:t>The event, organized under the auspices of the Greater Accra Regional Sports Authority in collaboration with the Regional Coordinating Council and the National Sports Authority under the theme “Sports, an instrument to National Development” would see the various districts battling it out in sporting disciplines like football, handball, basketball, table tennis, volleyball and athletics</a:t>
            </a:r>
            <a:r>
              <a:rPr lang="en-US" sz="1400" dirty="0" smtClean="0">
                <a:solidFill>
                  <a:schemeClr val="bg1"/>
                </a:solidFill>
              </a:rPr>
              <a:t>.</a:t>
            </a:r>
          </a:p>
          <a:p>
            <a:pPr algn="just"/>
            <a:endParaRPr lang="en-US" sz="1400" dirty="0">
              <a:solidFill>
                <a:schemeClr val="bg1"/>
              </a:solidFill>
            </a:endParaRPr>
          </a:p>
          <a:p>
            <a:pPr algn="just"/>
            <a:r>
              <a:rPr lang="en-US" sz="1400" dirty="0">
                <a:solidFill>
                  <a:schemeClr val="bg1"/>
                </a:solidFill>
              </a:rPr>
              <a:t>The Director General for National Sports Authority (NSA) Professor Peter Twumasi, who was the guest of </a:t>
            </a:r>
            <a:r>
              <a:rPr lang="en-US" sz="1400" dirty="0" err="1">
                <a:solidFill>
                  <a:schemeClr val="bg1"/>
                </a:solidFill>
              </a:rPr>
              <a:t>honour</a:t>
            </a:r>
            <a:r>
              <a:rPr lang="en-US" sz="1400" dirty="0">
                <a:solidFill>
                  <a:schemeClr val="bg1"/>
                </a:solidFill>
              </a:rPr>
              <a:t>, in a speech thanked the organizers of the Sports Festival for the efforts made towards the sustenance of the festival, which was revived last year. According to him, this serves as a platform for grassroots and the mass participation in sports, talent identification of athletes to feed the various national teams.</a:t>
            </a:r>
          </a:p>
        </p:txBody>
      </p:sp>
      <p:pic>
        <p:nvPicPr>
          <p:cNvPr id="1028" name="Picture 4" descr="https://i1.wp.com/sportsauthority.gov.gh/wp-content/uploads/2019/06/IMG_6326.jpg?resize=1024%2C683&amp;ss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0855" y="3048918"/>
            <a:ext cx="4198903" cy="28006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62297" y="191687"/>
            <a:ext cx="2214281" cy="261610"/>
          </a:xfrm>
          <a:prstGeom prst="rect">
            <a:avLst/>
          </a:prstGeom>
          <a:noFill/>
        </p:spPr>
        <p:txBody>
          <a:bodyPr wrap="square" rtlCol="0">
            <a:spAutoFit/>
          </a:bodyPr>
          <a:lstStyle/>
          <a:p>
            <a:pPr algn="just"/>
            <a:r>
              <a:rPr lang="en-US" sz="1100" b="1" i="1" dirty="0" smtClean="0">
                <a:solidFill>
                  <a:schemeClr val="bg2">
                    <a:lumMod val="10000"/>
                  </a:schemeClr>
                </a:solidFill>
              </a:rPr>
              <a:t>7</a:t>
            </a:r>
            <a:r>
              <a:rPr lang="en-US" sz="1100" b="1" i="1" baseline="30000" dirty="0" smtClean="0">
                <a:solidFill>
                  <a:schemeClr val="bg2">
                    <a:lumMod val="10000"/>
                  </a:schemeClr>
                </a:solidFill>
              </a:rPr>
              <a:t>th</a:t>
            </a:r>
            <a:r>
              <a:rPr lang="en-US" sz="1100" b="1" i="1" dirty="0" smtClean="0">
                <a:solidFill>
                  <a:schemeClr val="bg2">
                    <a:lumMod val="10000"/>
                  </a:schemeClr>
                </a:solidFill>
              </a:rPr>
              <a:t> June, 2019</a:t>
            </a:r>
            <a:endParaRPr lang="en-US" sz="1100" b="1" i="1" dirty="0">
              <a:solidFill>
                <a:schemeClr val="bg2">
                  <a:lumMod val="10000"/>
                </a:schemeClr>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116643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839" y="2425185"/>
            <a:ext cx="1266367" cy="225131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325" y="4337416"/>
            <a:ext cx="1278112" cy="2272198"/>
          </a:xfrm>
          <a:prstGeom prst="rect">
            <a:avLst/>
          </a:prstGeom>
        </p:spPr>
      </p:pic>
      <p:sp>
        <p:nvSpPr>
          <p:cNvPr id="6" name="Round Diagonal Corner Rectangle 5"/>
          <p:cNvSpPr/>
          <p:nvPr/>
        </p:nvSpPr>
        <p:spPr>
          <a:xfrm>
            <a:off x="3752234" y="2209261"/>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175295" cy="728480"/>
          </a:xfrm>
        </p:spPr>
        <p:txBody>
          <a:bodyPr/>
          <a:lstStyle/>
          <a:p>
            <a:r>
              <a:rPr lang="en-US" sz="3000" b="1" dirty="0" smtClean="0"/>
              <a:t>Installation of Bins at the Stadiums</a:t>
            </a:r>
            <a:endParaRPr lang="en-US" sz="3000" b="1" dirty="0"/>
          </a:p>
        </p:txBody>
      </p:sp>
      <p:sp>
        <p:nvSpPr>
          <p:cNvPr id="9" name="TextBox 8"/>
          <p:cNvSpPr txBox="1"/>
          <p:nvPr/>
        </p:nvSpPr>
        <p:spPr>
          <a:xfrm>
            <a:off x="4062549" y="3317223"/>
            <a:ext cx="7772400" cy="1938992"/>
          </a:xfrm>
          <a:prstGeom prst="rect">
            <a:avLst/>
          </a:prstGeom>
          <a:noFill/>
          <a:ln>
            <a:noFill/>
          </a:ln>
        </p:spPr>
        <p:txBody>
          <a:bodyPr wrap="square" rtlCol="0">
            <a:spAutoFit/>
          </a:bodyPr>
          <a:lstStyle/>
          <a:p>
            <a:pPr algn="just"/>
            <a:r>
              <a:rPr lang="en-US" sz="2400" dirty="0" smtClean="0">
                <a:solidFill>
                  <a:schemeClr val="bg1"/>
                </a:solidFill>
              </a:rPr>
              <a:t>The Director-General of the National Sports Authority distributed 100 bins each to the Accra and Baba Yara Sports Stadia.</a:t>
            </a:r>
          </a:p>
          <a:p>
            <a:pPr algn="just"/>
            <a:r>
              <a:rPr lang="en-US" sz="2400" dirty="0" smtClean="0">
                <a:solidFill>
                  <a:schemeClr val="bg1"/>
                </a:solidFill>
              </a:rPr>
              <a:t>This according to him is a move to effectively manage waste and beautify the stadium.</a:t>
            </a:r>
            <a:endParaRPr lang="en-US" sz="2400"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692" y="2419748"/>
            <a:ext cx="2356799" cy="4189866"/>
          </a:xfrm>
          <a:prstGeom prst="rect">
            <a:avLst/>
          </a:prstGeom>
        </p:spPr>
      </p:pic>
    </p:spTree>
    <p:extLst>
      <p:ext uri="{BB962C8B-B14F-4D97-AF65-F5344CB8AC3E}">
        <p14:creationId xmlns:p14="http://schemas.microsoft.com/office/powerpoint/2010/main" val="1229277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3752234" y="2209261"/>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376260" cy="728480"/>
          </a:xfrm>
        </p:spPr>
        <p:txBody>
          <a:bodyPr/>
          <a:lstStyle/>
          <a:p>
            <a:r>
              <a:rPr lang="en-US" sz="3000" b="1" dirty="0"/>
              <a:t>IGCC holds maiden press conference ahead of African Games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018" y="2508793"/>
            <a:ext cx="3092335" cy="206155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18" y="4553494"/>
            <a:ext cx="3092335" cy="2061557"/>
          </a:xfrm>
          <a:prstGeom prst="rect">
            <a:avLst/>
          </a:prstGeom>
        </p:spPr>
      </p:pic>
      <p:sp>
        <p:nvSpPr>
          <p:cNvPr id="9" name="TextBox 8"/>
          <p:cNvSpPr txBox="1"/>
          <p:nvPr/>
        </p:nvSpPr>
        <p:spPr>
          <a:xfrm>
            <a:off x="4469658" y="2465761"/>
            <a:ext cx="6895070" cy="3970318"/>
          </a:xfrm>
          <a:prstGeom prst="rect">
            <a:avLst/>
          </a:prstGeom>
          <a:noFill/>
          <a:ln>
            <a:noFill/>
          </a:ln>
        </p:spPr>
        <p:txBody>
          <a:bodyPr wrap="square" rtlCol="0">
            <a:spAutoFit/>
          </a:bodyPr>
          <a:lstStyle/>
          <a:p>
            <a:pPr algn="just"/>
            <a:r>
              <a:rPr lang="en-US" sz="1400" dirty="0">
                <a:solidFill>
                  <a:schemeClr val="bg1"/>
                </a:solidFill>
              </a:rPr>
              <a:t>The International Games and Competition Committee (IGCC) has on Thursday 27</a:t>
            </a:r>
            <a:r>
              <a:rPr lang="en-US" sz="1400" baseline="30000" dirty="0">
                <a:solidFill>
                  <a:schemeClr val="bg1"/>
                </a:solidFill>
              </a:rPr>
              <a:t>th</a:t>
            </a:r>
            <a:r>
              <a:rPr lang="en-US" sz="1400" dirty="0">
                <a:solidFill>
                  <a:schemeClr val="bg1"/>
                </a:solidFill>
              </a:rPr>
              <a:t> June 2019 held its maiden press conference at the Accra Sports Stadium, aimed at giving the general public an insight about its activities heading into the upcoming African games scheduled for Rabat, Morocco.</a:t>
            </a:r>
          </a:p>
          <a:p>
            <a:pPr algn="just"/>
            <a:r>
              <a:rPr lang="en-US" sz="1400" dirty="0">
                <a:solidFill>
                  <a:schemeClr val="bg1"/>
                </a:solidFill>
              </a:rPr>
              <a:t>Chairman for the IGCC, Professor Peter Twumasi, Director General of the National Sports Authority (NSA), noted that the IGCC mandated with the responsibility for all preparations toward the African Games in August 16 to September 1, 2019 has had a lot of fruitful deliberations and was appropriate they made them known to the various stakeholders.</a:t>
            </a:r>
          </a:p>
          <a:p>
            <a:pPr algn="just"/>
            <a:r>
              <a:rPr lang="en-US" sz="1400" dirty="0">
                <a:solidFill>
                  <a:schemeClr val="bg1"/>
                </a:solidFill>
              </a:rPr>
              <a:t>According to Professor Twumasi, the IGCC is to determine the sporting disciplines that will represent Ghana in the upcoming games.</a:t>
            </a:r>
          </a:p>
          <a:p>
            <a:pPr algn="just"/>
            <a:r>
              <a:rPr lang="en-US" sz="1400" dirty="0">
                <a:solidFill>
                  <a:schemeClr val="bg1"/>
                </a:solidFill>
              </a:rPr>
              <a:t>“The committee is responsible for determining the requisite sporting discipline that will partake in the games and also allocate actual numbers for each sport, taking into consideration international federations and games requirements.</a:t>
            </a:r>
          </a:p>
          <a:p>
            <a:pPr algn="just"/>
            <a:r>
              <a:rPr lang="en-US" sz="1400" dirty="0">
                <a:solidFill>
                  <a:schemeClr val="bg1"/>
                </a:solidFill>
              </a:rPr>
              <a:t>“We have also been tasked to decide with the appropriate federations, associations or institutions on sports equipment, kitting and general costume for all contingents” he </a:t>
            </a:r>
            <a:r>
              <a:rPr lang="en-US" sz="1400" dirty="0" smtClean="0">
                <a:solidFill>
                  <a:schemeClr val="bg1"/>
                </a:solidFill>
              </a:rPr>
              <a:t>added.</a:t>
            </a:r>
            <a:endParaRPr lang="en-US" sz="1400" dirty="0">
              <a:solidFill>
                <a:schemeClr val="bg1"/>
              </a:solidFill>
            </a:endParaRPr>
          </a:p>
        </p:txBody>
      </p:sp>
      <p:sp>
        <p:nvSpPr>
          <p:cNvPr id="7" name="TextBox 6"/>
          <p:cNvSpPr txBox="1"/>
          <p:nvPr/>
        </p:nvSpPr>
        <p:spPr>
          <a:xfrm>
            <a:off x="9150447" y="153449"/>
            <a:ext cx="2214281" cy="261610"/>
          </a:xfrm>
          <a:prstGeom prst="rect">
            <a:avLst/>
          </a:prstGeom>
          <a:noFill/>
        </p:spPr>
        <p:txBody>
          <a:bodyPr wrap="square" rtlCol="0">
            <a:spAutoFit/>
          </a:bodyPr>
          <a:lstStyle/>
          <a:p>
            <a:pPr algn="just"/>
            <a:r>
              <a:rPr lang="en-US" sz="1100" b="1" i="1" dirty="0"/>
              <a:t>27</a:t>
            </a:r>
            <a:r>
              <a:rPr lang="en-US" sz="1100" b="1" i="1" baseline="30000" dirty="0"/>
              <a:t>th</a:t>
            </a:r>
            <a:r>
              <a:rPr lang="en-US" sz="1100" b="1" i="1" dirty="0"/>
              <a:t> June 2019</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2590405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Diagonal Corner Rectangle 10"/>
          <p:cNvSpPr/>
          <p:nvPr/>
        </p:nvSpPr>
        <p:spPr>
          <a:xfrm>
            <a:off x="3752233" y="220926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000" b="1" dirty="0"/>
              <a:t>NSA Outdoors New Vehicles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074" y="2665044"/>
            <a:ext cx="2620668" cy="174711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074" y="4714551"/>
            <a:ext cx="2620668" cy="1747112"/>
          </a:xfrm>
          <a:prstGeom prst="rect">
            <a:avLst/>
          </a:prstGeom>
        </p:spPr>
      </p:pic>
      <p:sp>
        <p:nvSpPr>
          <p:cNvPr id="9" name="TextBox 8"/>
          <p:cNvSpPr txBox="1"/>
          <p:nvPr/>
        </p:nvSpPr>
        <p:spPr>
          <a:xfrm>
            <a:off x="4143557" y="2426997"/>
            <a:ext cx="7501542" cy="3970318"/>
          </a:xfrm>
          <a:prstGeom prst="rect">
            <a:avLst/>
          </a:prstGeom>
          <a:noFill/>
          <a:ln>
            <a:noFill/>
          </a:ln>
        </p:spPr>
        <p:txBody>
          <a:bodyPr wrap="square" rtlCol="0">
            <a:spAutoFit/>
          </a:bodyPr>
          <a:lstStyle/>
          <a:p>
            <a:pPr algn="just"/>
            <a:r>
              <a:rPr lang="en-US" dirty="0">
                <a:solidFill>
                  <a:schemeClr val="bg1"/>
                </a:solidFill>
              </a:rPr>
              <a:t>The National Sports Authority outdoor two new Toyota Hilux pickups at a short ceremony in Accra on Monday 28th January 2019. Officials of the Authority led by the Director-General, Prof. Peter Twumasi, I inspected the vehicles and thanked Hon. Isaac </a:t>
            </a:r>
            <a:r>
              <a:rPr lang="en-US" dirty="0" err="1">
                <a:solidFill>
                  <a:schemeClr val="bg1"/>
                </a:solidFill>
              </a:rPr>
              <a:t>Asiamah</a:t>
            </a:r>
            <a:r>
              <a:rPr lang="en-US" dirty="0">
                <a:solidFill>
                  <a:schemeClr val="bg1"/>
                </a:solidFill>
              </a:rPr>
              <a:t> and the Ministry of Youth and Sports, for this timely intervention, which is expected to ease the current transportation challenges.</a:t>
            </a:r>
          </a:p>
          <a:p>
            <a:pPr algn="just"/>
            <a:r>
              <a:rPr lang="en-US" dirty="0">
                <a:solidFill>
                  <a:schemeClr val="bg1"/>
                </a:solidFill>
              </a:rPr>
              <a:t>Speaking to the media at the ceremony, he indicated that the Ministry of Youth and Sports in its quest to use sports as a tool for development will resource the National Sports Authority with the needed logistics including vehicles in order to achieve this objective. He appealed for the supply of vehicles for the entire ten regional sports directorate to help promote sports development at the grass-root level</a:t>
            </a:r>
          </a:p>
        </p:txBody>
      </p:sp>
      <p:sp>
        <p:nvSpPr>
          <p:cNvPr id="7" name="TextBox 6"/>
          <p:cNvSpPr txBox="1"/>
          <p:nvPr/>
        </p:nvSpPr>
        <p:spPr>
          <a:xfrm>
            <a:off x="9005889" y="205695"/>
            <a:ext cx="2214281" cy="261610"/>
          </a:xfrm>
          <a:prstGeom prst="rect">
            <a:avLst/>
          </a:prstGeom>
          <a:noFill/>
        </p:spPr>
        <p:txBody>
          <a:bodyPr wrap="square" rtlCol="0">
            <a:spAutoFit/>
          </a:bodyPr>
          <a:lstStyle/>
          <a:p>
            <a:r>
              <a:rPr lang="en-US" sz="1100" b="1" i="1" dirty="0" smtClean="0"/>
              <a:t>27th January,2 </a:t>
            </a:r>
            <a:r>
              <a:rPr lang="en-US" sz="1100" b="1" i="1" dirty="0"/>
              <a:t>019</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553814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175295" cy="728480"/>
          </a:xfrm>
        </p:spPr>
        <p:txBody>
          <a:bodyPr/>
          <a:lstStyle/>
          <a:p>
            <a:r>
              <a:rPr lang="en-US" sz="3000" b="1" dirty="0" smtClean="0"/>
              <a:t>Opening Of The 3rd Football Camp Organized At University Of Ghana</a:t>
            </a:r>
            <a:endParaRPr lang="en-US" sz="3000" b="1" dirty="0"/>
          </a:p>
        </p:txBody>
      </p:sp>
      <p:sp>
        <p:nvSpPr>
          <p:cNvPr id="9" name="TextBox 8"/>
          <p:cNvSpPr txBox="1"/>
          <p:nvPr/>
        </p:nvSpPr>
        <p:spPr>
          <a:xfrm>
            <a:off x="972887" y="2635480"/>
            <a:ext cx="6966256" cy="4401205"/>
          </a:xfrm>
          <a:prstGeom prst="rect">
            <a:avLst/>
          </a:prstGeom>
          <a:noFill/>
          <a:ln>
            <a:noFill/>
          </a:ln>
        </p:spPr>
        <p:txBody>
          <a:bodyPr wrap="square" rtlCol="0">
            <a:spAutoFit/>
          </a:bodyPr>
          <a:lstStyle/>
          <a:p>
            <a:pPr algn="just"/>
            <a:r>
              <a:rPr lang="en-US" sz="2000" dirty="0">
                <a:solidFill>
                  <a:schemeClr val="bg1"/>
                </a:solidFill>
              </a:rPr>
              <a:t>Prof. Peter Twumasi represented the Minister of Youth and Sports, Hon Isaac </a:t>
            </a:r>
            <a:r>
              <a:rPr lang="en-US" sz="2000" dirty="0" err="1">
                <a:solidFill>
                  <a:schemeClr val="bg1"/>
                </a:solidFill>
              </a:rPr>
              <a:t>Asiamah</a:t>
            </a:r>
            <a:r>
              <a:rPr lang="en-US" sz="2000" dirty="0">
                <a:solidFill>
                  <a:schemeClr val="bg1"/>
                </a:solidFill>
              </a:rPr>
              <a:t>, at the opening of the 3rd Football Camp, organized at University of Ghana campus, Accra, by American Football League (NFL) player, Ezekiel Nana “</a:t>
            </a:r>
            <a:r>
              <a:rPr lang="en-US" sz="2000" dirty="0" err="1">
                <a:solidFill>
                  <a:schemeClr val="bg1"/>
                </a:solidFill>
              </a:rPr>
              <a:t>Ziggy</a:t>
            </a:r>
            <a:r>
              <a:rPr lang="en-US" sz="2000" dirty="0">
                <a:solidFill>
                  <a:schemeClr val="bg1"/>
                </a:solidFill>
              </a:rPr>
              <a:t>” </a:t>
            </a:r>
            <a:r>
              <a:rPr lang="en-US" sz="2000" dirty="0" err="1">
                <a:solidFill>
                  <a:schemeClr val="bg1"/>
                </a:solidFill>
              </a:rPr>
              <a:t>Ansah</a:t>
            </a:r>
            <a:r>
              <a:rPr lang="en-US" sz="2000" dirty="0">
                <a:solidFill>
                  <a:schemeClr val="bg1"/>
                </a:solidFill>
              </a:rPr>
              <a:t>, a Ghanaian who played for Detroit Lions and currently loaned to Seattle Seahawks. Assisted by his playing mates from the United States, and some local coaches, over 500 students from six Senior High Schools and other volunteers, received lessons in American Football. Mr. </a:t>
            </a:r>
            <a:r>
              <a:rPr lang="en-US" sz="2000" dirty="0" err="1">
                <a:solidFill>
                  <a:schemeClr val="bg1"/>
                </a:solidFill>
              </a:rPr>
              <a:t>Ansah’s</a:t>
            </a:r>
            <a:r>
              <a:rPr lang="en-US" sz="2000" dirty="0">
                <a:solidFill>
                  <a:schemeClr val="bg1"/>
                </a:solidFill>
              </a:rPr>
              <a:t> six-year contract is estimated to be over 30 million US dollars.</a:t>
            </a:r>
          </a:p>
          <a:p>
            <a:pPr algn="just"/>
            <a:r>
              <a:rPr lang="en-US" sz="2000" dirty="0">
                <a:solidFill>
                  <a:schemeClr val="bg1"/>
                </a:solidFill>
              </a:rPr>
              <a:t/>
            </a:r>
            <a:br>
              <a:rPr lang="en-US" sz="2000" dirty="0">
                <a:solidFill>
                  <a:schemeClr val="bg1"/>
                </a:solidFill>
              </a:rPr>
            </a:br>
            <a:endParaRPr lang="en-US" sz="20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0733" y="3020417"/>
            <a:ext cx="3808319" cy="2857638"/>
          </a:xfrm>
          <a:prstGeom prst="rect">
            <a:avLst/>
          </a:prstGeom>
        </p:spPr>
      </p:pic>
      <p:sp>
        <p:nvSpPr>
          <p:cNvPr id="6" name="TextBox 5"/>
          <p:cNvSpPr txBox="1"/>
          <p:nvPr/>
        </p:nvSpPr>
        <p:spPr>
          <a:xfrm>
            <a:off x="9223108" y="154859"/>
            <a:ext cx="2214281" cy="261610"/>
          </a:xfrm>
          <a:prstGeom prst="rect">
            <a:avLst/>
          </a:prstGeom>
          <a:noFill/>
        </p:spPr>
        <p:txBody>
          <a:bodyPr wrap="square" rtlCol="0">
            <a:spAutoFit/>
          </a:bodyPr>
          <a:lstStyle/>
          <a:p>
            <a:pPr algn="just"/>
            <a:r>
              <a:rPr lang="en-US" sz="1100" b="1" i="1" dirty="0" smtClean="0"/>
              <a:t>30</a:t>
            </a:r>
            <a:r>
              <a:rPr lang="en-US" sz="1100" b="1" i="1" baseline="30000" dirty="0" smtClean="0"/>
              <a:t>th</a:t>
            </a:r>
            <a:r>
              <a:rPr lang="en-US" sz="1100" b="1" i="1" dirty="0" smtClean="0"/>
              <a:t> June, 2019</a:t>
            </a:r>
            <a:endParaRPr lang="en-US" sz="1100" b="1" i="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3535642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175295" cy="728480"/>
          </a:xfrm>
        </p:spPr>
        <p:txBody>
          <a:bodyPr/>
          <a:lstStyle/>
          <a:p>
            <a:pPr algn="just"/>
            <a:r>
              <a:rPr lang="en-US" sz="3000" b="1" dirty="0" smtClean="0"/>
              <a:t>Prof </a:t>
            </a:r>
            <a:r>
              <a:rPr lang="en-US" sz="3000" b="1" dirty="0" err="1" smtClean="0"/>
              <a:t>Twumasi</a:t>
            </a:r>
            <a:r>
              <a:rPr lang="en-US" sz="3000" b="1" dirty="0" smtClean="0"/>
              <a:t> Meets A Delegation To Discuss Matters Relating To Development And Promotion Of Hockey</a:t>
            </a:r>
            <a:endParaRPr lang="en-US" sz="3000" b="1" dirty="0"/>
          </a:p>
        </p:txBody>
      </p:sp>
      <p:sp>
        <p:nvSpPr>
          <p:cNvPr id="9" name="TextBox 8"/>
          <p:cNvSpPr txBox="1"/>
          <p:nvPr/>
        </p:nvSpPr>
        <p:spPr>
          <a:xfrm>
            <a:off x="917709" y="2556410"/>
            <a:ext cx="6121726" cy="3785652"/>
          </a:xfrm>
          <a:prstGeom prst="rect">
            <a:avLst/>
          </a:prstGeom>
          <a:noFill/>
          <a:ln>
            <a:noFill/>
          </a:ln>
        </p:spPr>
        <p:txBody>
          <a:bodyPr wrap="square" rtlCol="0">
            <a:spAutoFit/>
          </a:bodyPr>
          <a:lstStyle/>
          <a:p>
            <a:pPr algn="just"/>
            <a:r>
              <a:rPr lang="en-US" sz="2000" dirty="0">
                <a:solidFill>
                  <a:schemeClr val="bg1"/>
                </a:solidFill>
              </a:rPr>
              <a:t>Prof. Peter Twumasi, The Director-General of The National Sports Authority received a delegation from Ghana Hockey Association led by their President </a:t>
            </a:r>
            <a:r>
              <a:rPr lang="en-US" sz="2000" dirty="0" err="1">
                <a:solidFill>
                  <a:schemeClr val="bg1"/>
                </a:solidFill>
              </a:rPr>
              <a:t>Dr</a:t>
            </a:r>
            <a:r>
              <a:rPr lang="en-US" sz="2000" dirty="0">
                <a:solidFill>
                  <a:schemeClr val="bg1"/>
                </a:solidFill>
              </a:rPr>
              <a:t> Ben Asante, who is also the CEO of Ghana Gas Company, for discussion </a:t>
            </a:r>
            <a:r>
              <a:rPr lang="en-US" sz="2000" dirty="0" smtClean="0">
                <a:solidFill>
                  <a:schemeClr val="bg1"/>
                </a:solidFill>
              </a:rPr>
              <a:t>on matters </a:t>
            </a:r>
            <a:r>
              <a:rPr lang="en-US" sz="2000" dirty="0">
                <a:solidFill>
                  <a:schemeClr val="bg1"/>
                </a:solidFill>
              </a:rPr>
              <a:t>relating to development and promotion of Hockey in Ghana and beyond. Present at the meeting were Acting Head of Technical Department of NSA, </a:t>
            </a:r>
            <a:r>
              <a:rPr lang="en-US" sz="2000" dirty="0" err="1">
                <a:solidFill>
                  <a:schemeClr val="bg1"/>
                </a:solidFill>
              </a:rPr>
              <a:t>Mr</a:t>
            </a:r>
            <a:r>
              <a:rPr lang="en-US" sz="2000" dirty="0">
                <a:solidFill>
                  <a:schemeClr val="bg1"/>
                </a:solidFill>
              </a:rPr>
              <a:t> </a:t>
            </a:r>
            <a:r>
              <a:rPr lang="en-US" sz="2000" dirty="0" err="1">
                <a:solidFill>
                  <a:schemeClr val="bg1"/>
                </a:solidFill>
              </a:rPr>
              <a:t>Abeku</a:t>
            </a:r>
            <a:r>
              <a:rPr lang="en-US" sz="2000" dirty="0">
                <a:solidFill>
                  <a:schemeClr val="bg1"/>
                </a:solidFill>
              </a:rPr>
              <a:t> Wilson, and Member of Ghana Hockey Association and </a:t>
            </a:r>
            <a:r>
              <a:rPr lang="en-US" sz="2000" dirty="0" smtClean="0">
                <a:solidFill>
                  <a:schemeClr val="bg1"/>
                </a:solidFill>
              </a:rPr>
              <a:t>an elected </a:t>
            </a:r>
            <a:r>
              <a:rPr lang="en-US" sz="2000" dirty="0">
                <a:solidFill>
                  <a:schemeClr val="bg1"/>
                </a:solidFill>
              </a:rPr>
              <a:t>Executive </a:t>
            </a:r>
            <a:r>
              <a:rPr lang="en-US" sz="2000" dirty="0" smtClean="0">
                <a:solidFill>
                  <a:schemeClr val="bg1"/>
                </a:solidFill>
              </a:rPr>
              <a:t>member </a:t>
            </a:r>
            <a:r>
              <a:rPr lang="en-US" sz="2000" dirty="0">
                <a:solidFill>
                  <a:schemeClr val="bg1"/>
                </a:solidFill>
              </a:rPr>
              <a:t>of </a:t>
            </a:r>
            <a:r>
              <a:rPr lang="en-US" sz="2000" dirty="0" smtClean="0">
                <a:solidFill>
                  <a:schemeClr val="bg1"/>
                </a:solidFill>
              </a:rPr>
              <a:t>the International </a:t>
            </a:r>
            <a:r>
              <a:rPr lang="en-US" sz="2000" dirty="0">
                <a:solidFill>
                  <a:schemeClr val="bg1"/>
                </a:solidFill>
              </a:rPr>
              <a:t>Hockey Federation, </a:t>
            </a:r>
            <a:r>
              <a:rPr lang="en-US" sz="2000" dirty="0" err="1">
                <a:solidFill>
                  <a:schemeClr val="bg1"/>
                </a:solidFill>
              </a:rPr>
              <a:t>Mrs</a:t>
            </a:r>
            <a:r>
              <a:rPr lang="en-US" sz="2000" dirty="0">
                <a:solidFill>
                  <a:schemeClr val="bg1"/>
                </a:solidFill>
              </a:rPr>
              <a:t> Elizabeth King.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254" y="3050863"/>
            <a:ext cx="4615424" cy="2796746"/>
          </a:xfrm>
          <a:prstGeom prst="rect">
            <a:avLst/>
          </a:prstGeom>
        </p:spPr>
      </p:pic>
      <p:sp>
        <p:nvSpPr>
          <p:cNvPr id="6" name="TextBox 5"/>
          <p:cNvSpPr txBox="1"/>
          <p:nvPr/>
        </p:nvSpPr>
        <p:spPr>
          <a:xfrm>
            <a:off x="9223108" y="153244"/>
            <a:ext cx="2214281" cy="261610"/>
          </a:xfrm>
          <a:prstGeom prst="rect">
            <a:avLst/>
          </a:prstGeom>
          <a:noFill/>
        </p:spPr>
        <p:txBody>
          <a:bodyPr wrap="square" rtlCol="0">
            <a:spAutoFit/>
          </a:bodyPr>
          <a:lstStyle/>
          <a:p>
            <a:pPr algn="just"/>
            <a:r>
              <a:rPr lang="en-US" sz="1100" b="1" i="1" dirty="0" smtClean="0"/>
              <a:t>20</a:t>
            </a:r>
            <a:r>
              <a:rPr lang="en-US" sz="1100" b="1" i="1" baseline="30000" dirty="0" smtClean="0"/>
              <a:t>th</a:t>
            </a:r>
            <a:r>
              <a:rPr lang="en-US" sz="1100" b="1" i="1" dirty="0" smtClean="0"/>
              <a:t> July, 2019</a:t>
            </a:r>
            <a:endParaRPr lang="en-US" sz="1100" b="1" i="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1592668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752234" y="2209261"/>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04193" y="932428"/>
            <a:ext cx="9676178" cy="728480"/>
          </a:xfrm>
        </p:spPr>
        <p:txBody>
          <a:bodyPr/>
          <a:lstStyle/>
          <a:p>
            <a:pPr algn="just"/>
            <a:r>
              <a:rPr lang="en-US" sz="3000" b="1" dirty="0"/>
              <a:t>Management Aiming </a:t>
            </a:r>
            <a:r>
              <a:rPr lang="en-US" sz="3000" b="1" dirty="0" smtClean="0"/>
              <a:t>At Strengthening </a:t>
            </a:r>
            <a:r>
              <a:rPr lang="en-US" sz="3000" b="1" dirty="0"/>
              <a:t>the Medical Component Of The Authority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498" y="3285884"/>
            <a:ext cx="4492638" cy="2690327"/>
          </a:xfrm>
          <a:prstGeom prst="rect">
            <a:avLst/>
          </a:prstGeom>
        </p:spPr>
      </p:pic>
      <p:sp>
        <p:nvSpPr>
          <p:cNvPr id="9" name="TextBox 8"/>
          <p:cNvSpPr txBox="1"/>
          <p:nvPr/>
        </p:nvSpPr>
        <p:spPr>
          <a:xfrm>
            <a:off x="4879715" y="2681357"/>
            <a:ext cx="6730314" cy="3693319"/>
          </a:xfrm>
          <a:prstGeom prst="rect">
            <a:avLst/>
          </a:prstGeom>
          <a:noFill/>
          <a:ln>
            <a:noFill/>
          </a:ln>
        </p:spPr>
        <p:txBody>
          <a:bodyPr wrap="square" rtlCol="0">
            <a:spAutoFit/>
          </a:bodyPr>
          <a:lstStyle/>
          <a:p>
            <a:pPr algn="just"/>
            <a:r>
              <a:rPr lang="en-US" dirty="0">
                <a:solidFill>
                  <a:schemeClr val="bg1"/>
                </a:solidFill>
              </a:rPr>
              <a:t>On Wednesday, July 24 2019, The Director-General of the National Sports Authority meets with a team of Medical Officer to deliberate on a proposal with management aimed at strengthening the medical component of the Authority.</a:t>
            </a:r>
          </a:p>
          <a:p>
            <a:pPr algn="just"/>
            <a:r>
              <a:rPr lang="en-US" dirty="0">
                <a:solidFill>
                  <a:schemeClr val="bg1"/>
                </a:solidFill>
              </a:rPr>
              <a:t>Prof. Abraham </a:t>
            </a:r>
            <a:r>
              <a:rPr lang="en-US" dirty="0" err="1">
                <a:solidFill>
                  <a:schemeClr val="bg1"/>
                </a:solidFill>
              </a:rPr>
              <a:t>Kwabena</a:t>
            </a:r>
            <a:r>
              <a:rPr lang="en-US" dirty="0">
                <a:solidFill>
                  <a:schemeClr val="bg1"/>
                </a:solidFill>
              </a:rPr>
              <a:t> Annan, Director of Noguchi Medical Centre of the University of Ghana, led the team made up of officers from other health institutions.</a:t>
            </a:r>
          </a:p>
          <a:p>
            <a:pPr algn="just"/>
            <a:r>
              <a:rPr lang="en-US" dirty="0">
                <a:solidFill>
                  <a:schemeClr val="bg1"/>
                </a:solidFill>
              </a:rPr>
              <a:t>The Authority hopes to assemble all functional components of sports including advanced coaching training, athletes’ health, various technologies and sports infrastructure development for overall development and promotion of sports</a:t>
            </a:r>
            <a:r>
              <a:rPr lang="en-US" dirty="0" smtClean="0">
                <a:solidFill>
                  <a:schemeClr val="bg1"/>
                </a:solidFill>
              </a:rPr>
              <a:t>.</a:t>
            </a:r>
            <a:endParaRPr lang="en-US" dirty="0">
              <a:solidFill>
                <a:schemeClr val="bg1"/>
              </a:solidFill>
            </a:endParaRPr>
          </a:p>
        </p:txBody>
      </p:sp>
      <p:sp>
        <p:nvSpPr>
          <p:cNvPr id="6" name="TextBox 5"/>
          <p:cNvSpPr txBox="1"/>
          <p:nvPr/>
        </p:nvSpPr>
        <p:spPr>
          <a:xfrm>
            <a:off x="9186885" y="171406"/>
            <a:ext cx="1876531" cy="261610"/>
          </a:xfrm>
          <a:prstGeom prst="rect">
            <a:avLst/>
          </a:prstGeom>
          <a:noFill/>
        </p:spPr>
        <p:txBody>
          <a:bodyPr wrap="square" rtlCol="0">
            <a:spAutoFit/>
          </a:bodyPr>
          <a:lstStyle/>
          <a:p>
            <a:r>
              <a:rPr lang="en-US" sz="1100" b="1" i="1" dirty="0"/>
              <a:t>July </a:t>
            </a:r>
            <a:r>
              <a:rPr lang="en-US" sz="1100" b="1" i="1" dirty="0" smtClean="0"/>
              <a:t>24</a:t>
            </a:r>
            <a:r>
              <a:rPr lang="en-US" sz="1100" b="1" i="1" baseline="30000" dirty="0" smtClean="0"/>
              <a:t>th</a:t>
            </a:r>
            <a:r>
              <a:rPr lang="en-US" sz="1100" b="1" i="1" dirty="0" smtClean="0"/>
              <a:t>  </a:t>
            </a:r>
            <a:r>
              <a:rPr lang="en-US" sz="1100" b="1" i="1" dirty="0"/>
              <a:t>2019</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1961313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Diagonal Corner Rectangle 10"/>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just"/>
            <a:r>
              <a:rPr lang="en-US" sz="3000" b="1" dirty="0" smtClean="0"/>
              <a:t>Presentation To The National Volley Ball Team Prior To The Zone Three Nations Cup In Accra</a:t>
            </a:r>
            <a:endParaRPr lang="en-US" sz="30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3699" y="2336494"/>
            <a:ext cx="3215030" cy="214335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3699" y="4381195"/>
            <a:ext cx="3215030" cy="2143353"/>
          </a:xfrm>
          <a:prstGeom prst="rect">
            <a:avLst/>
          </a:prstGeom>
        </p:spPr>
      </p:pic>
      <p:sp>
        <p:nvSpPr>
          <p:cNvPr id="9" name="TextBox 8"/>
          <p:cNvSpPr txBox="1"/>
          <p:nvPr/>
        </p:nvSpPr>
        <p:spPr>
          <a:xfrm>
            <a:off x="758420" y="2464077"/>
            <a:ext cx="7860257" cy="3970318"/>
          </a:xfrm>
          <a:prstGeom prst="rect">
            <a:avLst/>
          </a:prstGeom>
          <a:noFill/>
          <a:ln>
            <a:noFill/>
          </a:ln>
        </p:spPr>
        <p:txBody>
          <a:bodyPr wrap="square" rtlCol="0">
            <a:spAutoFit/>
          </a:bodyPr>
          <a:lstStyle/>
          <a:p>
            <a:pPr algn="just"/>
            <a:r>
              <a:rPr lang="en-US" sz="1400" dirty="0">
                <a:solidFill>
                  <a:schemeClr val="bg1"/>
                </a:solidFill>
              </a:rPr>
              <a:t>Prior to the Zone III Volleyball Nations Cup tournament to be held in Ghana from 2</a:t>
            </a:r>
            <a:r>
              <a:rPr lang="en-US" sz="1400" baseline="30000" dirty="0">
                <a:solidFill>
                  <a:schemeClr val="bg1"/>
                </a:solidFill>
              </a:rPr>
              <a:t>nd</a:t>
            </a:r>
            <a:r>
              <a:rPr lang="en-US" sz="1400" dirty="0">
                <a:solidFill>
                  <a:schemeClr val="bg1"/>
                </a:solidFill>
              </a:rPr>
              <a:t>-9</a:t>
            </a:r>
            <a:r>
              <a:rPr lang="en-US" sz="1400" baseline="30000" dirty="0">
                <a:solidFill>
                  <a:schemeClr val="bg1"/>
                </a:solidFill>
              </a:rPr>
              <a:t>th</a:t>
            </a:r>
            <a:r>
              <a:rPr lang="en-US" sz="1400" dirty="0">
                <a:solidFill>
                  <a:schemeClr val="bg1"/>
                </a:solidFill>
              </a:rPr>
              <a:t> of August, the Director-General of the National Sports Authority, Prof. Peter Twumasi met the National Volleyball team during their training session at the Accra Sports Stadium today. Interacting with the players and officials of the team, he stated that the Authority will provide support to all disciplines including volleyball, in their quest to excel at both the local and international front. He said The Authority will support the volleyball team with some amount of money to assist them in their upcoming tournament at the Lebanon House, </a:t>
            </a:r>
            <a:r>
              <a:rPr lang="en-US" sz="1400" dirty="0" err="1">
                <a:solidFill>
                  <a:schemeClr val="bg1"/>
                </a:solidFill>
              </a:rPr>
              <a:t>Tudu</a:t>
            </a:r>
            <a:r>
              <a:rPr lang="en-US" sz="1400" dirty="0">
                <a:solidFill>
                  <a:schemeClr val="bg1"/>
                </a:solidFill>
              </a:rPr>
              <a:t>, Accra.</a:t>
            </a:r>
          </a:p>
          <a:p>
            <a:pPr algn="just"/>
            <a:r>
              <a:rPr lang="en-US" sz="1400" dirty="0">
                <a:solidFill>
                  <a:schemeClr val="bg1"/>
                </a:solidFill>
              </a:rPr>
              <a:t> </a:t>
            </a:r>
          </a:p>
          <a:p>
            <a:pPr algn="just"/>
            <a:r>
              <a:rPr lang="en-US" sz="1400" dirty="0">
                <a:solidFill>
                  <a:schemeClr val="bg1"/>
                </a:solidFill>
              </a:rPr>
              <a:t>Blue Skies Company Limited visited the team and donated beverages to support them ahead of the tournament. On behalf of the National Sports Authority and the Government, Prof. Twumasi expressed his appreciation to the team and hoped that other corporate bodies will emulate and support sporting activities in the country.</a:t>
            </a:r>
          </a:p>
          <a:p>
            <a:pPr algn="just"/>
            <a:r>
              <a:rPr lang="en-US" sz="1400" dirty="0">
                <a:solidFill>
                  <a:schemeClr val="bg1"/>
                </a:solidFill>
              </a:rPr>
              <a:t> </a:t>
            </a:r>
          </a:p>
          <a:p>
            <a:pPr algn="just"/>
            <a:r>
              <a:rPr lang="en-US" sz="1400" dirty="0">
                <a:solidFill>
                  <a:schemeClr val="bg1"/>
                </a:solidFill>
              </a:rPr>
              <a:t>The National Volleyball team coach, Mr. </a:t>
            </a:r>
            <a:r>
              <a:rPr lang="en-US" sz="1400" dirty="0" err="1">
                <a:solidFill>
                  <a:schemeClr val="bg1"/>
                </a:solidFill>
              </a:rPr>
              <a:t>Iddrisu</a:t>
            </a:r>
            <a:r>
              <a:rPr lang="en-US" sz="1400" dirty="0">
                <a:solidFill>
                  <a:schemeClr val="bg1"/>
                </a:solidFill>
              </a:rPr>
              <a:t> </a:t>
            </a:r>
            <a:r>
              <a:rPr lang="en-US" sz="1400" dirty="0" err="1">
                <a:solidFill>
                  <a:schemeClr val="bg1"/>
                </a:solidFill>
              </a:rPr>
              <a:t>Bawa</a:t>
            </a:r>
            <a:r>
              <a:rPr lang="en-US" sz="1400" dirty="0">
                <a:solidFill>
                  <a:schemeClr val="bg1"/>
                </a:solidFill>
              </a:rPr>
              <a:t> expressed his gratitude to the National Sports Authority and Blue Skies Company for their immense contribution towards their preparation in hosting the tournament and hope to do their best to win the trophy at stake.</a:t>
            </a:r>
          </a:p>
        </p:txBody>
      </p:sp>
      <p:sp>
        <p:nvSpPr>
          <p:cNvPr id="10" name="TextBox 9"/>
          <p:cNvSpPr txBox="1"/>
          <p:nvPr/>
        </p:nvSpPr>
        <p:spPr>
          <a:xfrm>
            <a:off x="9246315" y="116369"/>
            <a:ext cx="2214281" cy="261610"/>
          </a:xfrm>
          <a:prstGeom prst="rect">
            <a:avLst/>
          </a:prstGeom>
          <a:noFill/>
        </p:spPr>
        <p:txBody>
          <a:bodyPr wrap="square" rtlCol="0">
            <a:spAutoFit/>
          </a:bodyPr>
          <a:lstStyle/>
          <a:p>
            <a:pPr algn="just"/>
            <a:r>
              <a:rPr lang="en-US" sz="1100" b="1" i="1" dirty="0" smtClean="0"/>
              <a:t>30</a:t>
            </a:r>
            <a:r>
              <a:rPr lang="en-US" sz="1100" b="1" i="1" baseline="30000" dirty="0" smtClean="0"/>
              <a:t>th</a:t>
            </a:r>
            <a:r>
              <a:rPr lang="en-US" sz="1100" b="1" i="1" dirty="0" smtClean="0"/>
              <a:t> July, 2019</a:t>
            </a:r>
            <a:endParaRPr lang="en-US" sz="1100" b="1" i="1"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1501948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3752234" y="2209261"/>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175295" cy="728480"/>
          </a:xfrm>
        </p:spPr>
        <p:txBody>
          <a:bodyPr/>
          <a:lstStyle/>
          <a:p>
            <a:r>
              <a:rPr lang="en-US" sz="3000" b="1" dirty="0" smtClean="0"/>
              <a:t>NSA Supports Handball Association Of Ghana</a:t>
            </a:r>
            <a:endParaRPr lang="en-US" sz="30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024" y="2344246"/>
            <a:ext cx="3213866" cy="214257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24" y="4388947"/>
            <a:ext cx="3213866" cy="2142577"/>
          </a:xfrm>
          <a:prstGeom prst="rect">
            <a:avLst/>
          </a:prstGeom>
        </p:spPr>
      </p:pic>
      <p:sp>
        <p:nvSpPr>
          <p:cNvPr id="9" name="TextBox 8"/>
          <p:cNvSpPr txBox="1"/>
          <p:nvPr/>
        </p:nvSpPr>
        <p:spPr>
          <a:xfrm>
            <a:off x="4197142" y="2344246"/>
            <a:ext cx="7590322" cy="4801314"/>
          </a:xfrm>
          <a:prstGeom prst="rect">
            <a:avLst/>
          </a:prstGeom>
          <a:noFill/>
          <a:ln>
            <a:noFill/>
          </a:ln>
        </p:spPr>
        <p:txBody>
          <a:bodyPr wrap="square" rtlCol="0">
            <a:spAutoFit/>
          </a:bodyPr>
          <a:lstStyle/>
          <a:p>
            <a:pPr algn="just"/>
            <a:r>
              <a:rPr lang="en-US" dirty="0">
                <a:solidFill>
                  <a:schemeClr val="bg1"/>
                </a:solidFill>
              </a:rPr>
              <a:t>The National Sports Authority (NSA) has supported the handball Association of Ghana with an amount of four thousand Ghana </a:t>
            </a:r>
            <a:r>
              <a:rPr lang="en-US" dirty="0" err="1">
                <a:solidFill>
                  <a:schemeClr val="bg1"/>
                </a:solidFill>
              </a:rPr>
              <a:t>Cedis</a:t>
            </a:r>
            <a:r>
              <a:rPr lang="en-US" dirty="0">
                <a:solidFill>
                  <a:schemeClr val="bg1"/>
                </a:solidFill>
              </a:rPr>
              <a:t> to enable the latter to clear some handballs at the port. Presenting the balls to the Association at a short ceremony in Accra, the Director-General of NSA, Prof. Peter Twumasi said his administration is determined to support all affiliate sports federations to </a:t>
            </a:r>
            <a:r>
              <a:rPr lang="en-US" dirty="0" err="1">
                <a:solidFill>
                  <a:schemeClr val="bg1"/>
                </a:solidFill>
              </a:rPr>
              <a:t>develope</a:t>
            </a:r>
            <a:r>
              <a:rPr lang="en-US" dirty="0">
                <a:solidFill>
                  <a:schemeClr val="bg1"/>
                </a:solidFill>
              </a:rPr>
              <a:t> locally, so as to enable them to excel at the International level</a:t>
            </a:r>
            <a:r>
              <a:rPr lang="en-US" dirty="0" smtClean="0">
                <a:solidFill>
                  <a:schemeClr val="bg1"/>
                </a:solidFill>
              </a:rPr>
              <a:t>.</a:t>
            </a:r>
          </a:p>
          <a:p>
            <a:pPr algn="just"/>
            <a:endParaRPr lang="en-US" dirty="0">
              <a:solidFill>
                <a:schemeClr val="bg1"/>
              </a:solidFill>
            </a:endParaRPr>
          </a:p>
          <a:p>
            <a:pPr algn="just"/>
            <a:r>
              <a:rPr lang="en-US" dirty="0">
                <a:solidFill>
                  <a:schemeClr val="bg1"/>
                </a:solidFill>
              </a:rPr>
              <a:t>Present at the ceremony were some handball teams from Greater Accra and Executive members of the handball Association, including the acting Chairman </a:t>
            </a:r>
            <a:r>
              <a:rPr lang="en-US" dirty="0" err="1">
                <a:solidFill>
                  <a:schemeClr val="bg1"/>
                </a:solidFill>
              </a:rPr>
              <a:t>Mr</a:t>
            </a:r>
            <a:r>
              <a:rPr lang="en-US" dirty="0">
                <a:solidFill>
                  <a:schemeClr val="bg1"/>
                </a:solidFill>
              </a:rPr>
              <a:t> </a:t>
            </a:r>
            <a:r>
              <a:rPr lang="en-US" dirty="0" err="1">
                <a:solidFill>
                  <a:schemeClr val="bg1"/>
                </a:solidFill>
              </a:rPr>
              <a:t>Nortey</a:t>
            </a:r>
            <a:r>
              <a:rPr lang="en-US" dirty="0">
                <a:solidFill>
                  <a:schemeClr val="bg1"/>
                </a:solidFill>
              </a:rPr>
              <a:t> </a:t>
            </a:r>
            <a:r>
              <a:rPr lang="en-US" dirty="0" err="1">
                <a:solidFill>
                  <a:schemeClr val="bg1"/>
                </a:solidFill>
              </a:rPr>
              <a:t>Dowuona</a:t>
            </a:r>
            <a:r>
              <a:rPr lang="en-US" dirty="0">
                <a:solidFill>
                  <a:schemeClr val="bg1"/>
                </a:solidFill>
              </a:rPr>
              <a:t>. In a related development, Prof Peter Twumasi presented a trophy to the prisons Handball team for winning the 2018 edition of the Greater Accra handball league.</a:t>
            </a:r>
          </a:p>
          <a:p>
            <a:pPr algn="just"/>
            <a:r>
              <a:rPr lang="en-US" dirty="0" smtClean="0">
                <a:solidFill>
                  <a:schemeClr val="bg1"/>
                </a:solidFill>
              </a:rPr>
              <a:t/>
            </a:r>
            <a:br>
              <a:rPr lang="en-US" dirty="0" smtClean="0">
                <a:solidFill>
                  <a:schemeClr val="bg1"/>
                </a:solidFill>
              </a:rPr>
            </a:br>
            <a:endParaRPr lang="en-US" dirty="0">
              <a:solidFill>
                <a:schemeClr val="bg1"/>
              </a:solidFill>
            </a:endParaRPr>
          </a:p>
        </p:txBody>
      </p:sp>
      <p:sp>
        <p:nvSpPr>
          <p:cNvPr id="3" name="Rectangle 2"/>
          <p:cNvSpPr/>
          <p:nvPr/>
        </p:nvSpPr>
        <p:spPr>
          <a:xfrm>
            <a:off x="9162996" y="175654"/>
            <a:ext cx="1253869" cy="261610"/>
          </a:xfrm>
          <a:prstGeom prst="rect">
            <a:avLst/>
          </a:prstGeom>
        </p:spPr>
        <p:txBody>
          <a:bodyPr wrap="none">
            <a:spAutoFit/>
          </a:bodyPr>
          <a:lstStyle/>
          <a:p>
            <a:r>
              <a:rPr lang="en-US" sz="1100" b="1" i="1" dirty="0" smtClean="0"/>
              <a:t>9</a:t>
            </a:r>
            <a:r>
              <a:rPr lang="en-US" sz="1100" b="1" i="1" baseline="30000" dirty="0" smtClean="0"/>
              <a:t>th</a:t>
            </a:r>
            <a:r>
              <a:rPr lang="en-US" sz="1100" b="1" i="1" dirty="0" smtClean="0"/>
              <a:t> August, 2019</a:t>
            </a:r>
            <a:endParaRPr lang="en-US" sz="1100" b="1" i="1"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2909270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 name="Title 1"/>
          <p:cNvSpPr>
            <a:spLocks noGrp="1"/>
          </p:cNvSpPr>
          <p:nvPr>
            <p:ph type="title"/>
          </p:nvPr>
        </p:nvSpPr>
        <p:spPr>
          <a:xfrm>
            <a:off x="822818" y="876280"/>
            <a:ext cx="9908462" cy="728480"/>
          </a:xfrm>
        </p:spPr>
        <p:txBody>
          <a:bodyPr/>
          <a:lstStyle/>
          <a:p>
            <a:r>
              <a:rPr lang="en-US" sz="3000" b="1" dirty="0" smtClean="0"/>
              <a:t>Team Ghana Arrives In Cape Coast For Residential Camping</a:t>
            </a:r>
            <a:endParaRPr lang="en-US" sz="3000" b="1" dirty="0"/>
          </a:p>
        </p:txBody>
      </p:sp>
      <p:sp>
        <p:nvSpPr>
          <p:cNvPr id="9" name="TextBox 8"/>
          <p:cNvSpPr txBox="1"/>
          <p:nvPr/>
        </p:nvSpPr>
        <p:spPr>
          <a:xfrm>
            <a:off x="974650" y="2679521"/>
            <a:ext cx="6659753" cy="3539430"/>
          </a:xfrm>
          <a:prstGeom prst="rect">
            <a:avLst/>
          </a:prstGeom>
          <a:noFill/>
          <a:ln>
            <a:noFill/>
          </a:ln>
        </p:spPr>
        <p:txBody>
          <a:bodyPr wrap="square" rtlCol="0">
            <a:spAutoFit/>
          </a:bodyPr>
          <a:lstStyle/>
          <a:p>
            <a:pPr algn="just"/>
            <a:r>
              <a:rPr lang="en-US" sz="1400" dirty="0">
                <a:solidFill>
                  <a:schemeClr val="bg1"/>
                </a:solidFill>
              </a:rPr>
              <a:t>On behalf the President of Ghana, HE Nana </a:t>
            </a:r>
            <a:r>
              <a:rPr lang="en-US" sz="1400" dirty="0" err="1">
                <a:solidFill>
                  <a:schemeClr val="bg1"/>
                </a:solidFill>
              </a:rPr>
              <a:t>Addo</a:t>
            </a:r>
            <a:r>
              <a:rPr lang="en-US" sz="1400" dirty="0">
                <a:solidFill>
                  <a:schemeClr val="bg1"/>
                </a:solidFill>
              </a:rPr>
              <a:t> </a:t>
            </a:r>
            <a:r>
              <a:rPr lang="en-US" sz="1400" dirty="0" err="1">
                <a:solidFill>
                  <a:schemeClr val="bg1"/>
                </a:solidFill>
              </a:rPr>
              <a:t>Dankwa</a:t>
            </a:r>
            <a:r>
              <a:rPr lang="en-US" sz="1400" dirty="0">
                <a:solidFill>
                  <a:schemeClr val="bg1"/>
                </a:solidFill>
              </a:rPr>
              <a:t> </a:t>
            </a:r>
            <a:r>
              <a:rPr lang="en-US" sz="1400" dirty="0" err="1">
                <a:solidFill>
                  <a:schemeClr val="bg1"/>
                </a:solidFill>
              </a:rPr>
              <a:t>Akufo-Addo</a:t>
            </a:r>
            <a:r>
              <a:rPr lang="en-US" sz="1400" dirty="0">
                <a:solidFill>
                  <a:schemeClr val="bg1"/>
                </a:solidFill>
              </a:rPr>
              <a:t>, and the Minister of Youth and Sports, Hon Isaac </a:t>
            </a:r>
            <a:r>
              <a:rPr lang="en-US" sz="1400" dirty="0" err="1">
                <a:solidFill>
                  <a:schemeClr val="bg1"/>
                </a:solidFill>
              </a:rPr>
              <a:t>Asiamah</a:t>
            </a:r>
            <a:r>
              <a:rPr lang="en-US" sz="1400" dirty="0">
                <a:solidFill>
                  <a:schemeClr val="bg1"/>
                </a:solidFill>
              </a:rPr>
              <a:t> (MP), Prof. Peter Twumasi welcomed athletes and coaches from 14 disciplines into residential camping in the Cape Coast Stadium on Saturday 3rd August 2019. This was during the arrival of Team Ghana in Cape Coast for the final preparation towards the 2019 African Games in Rabat, Morocco</a:t>
            </a:r>
            <a:r>
              <a:rPr lang="en-US" sz="1400" dirty="0" smtClean="0">
                <a:solidFill>
                  <a:schemeClr val="bg1"/>
                </a:solidFill>
              </a:rPr>
              <a:t>.</a:t>
            </a:r>
          </a:p>
          <a:p>
            <a:pPr algn="just"/>
            <a:endParaRPr lang="en-US" sz="1400" dirty="0">
              <a:solidFill>
                <a:schemeClr val="bg1"/>
              </a:solidFill>
            </a:endParaRPr>
          </a:p>
          <a:p>
            <a:pPr algn="just"/>
            <a:r>
              <a:rPr lang="en-US" sz="1400" dirty="0">
                <a:solidFill>
                  <a:schemeClr val="bg1"/>
                </a:solidFill>
              </a:rPr>
              <a:t>Together with the NSA Regional Director, </a:t>
            </a:r>
            <a:r>
              <a:rPr lang="en-US" sz="1400" dirty="0" err="1">
                <a:solidFill>
                  <a:schemeClr val="bg1"/>
                </a:solidFill>
              </a:rPr>
              <a:t>Mr</a:t>
            </a:r>
            <a:r>
              <a:rPr lang="en-US" sz="1400" dirty="0">
                <a:solidFill>
                  <a:schemeClr val="bg1"/>
                </a:solidFill>
              </a:rPr>
              <a:t> George </a:t>
            </a:r>
            <a:r>
              <a:rPr lang="en-US" sz="1400" dirty="0" err="1">
                <a:solidFill>
                  <a:schemeClr val="bg1"/>
                </a:solidFill>
              </a:rPr>
              <a:t>Osafo</a:t>
            </a:r>
            <a:r>
              <a:rPr lang="en-US" sz="1400" dirty="0">
                <a:solidFill>
                  <a:schemeClr val="bg1"/>
                </a:solidFill>
              </a:rPr>
              <a:t>, </a:t>
            </a:r>
            <a:r>
              <a:rPr lang="en-US" sz="1400" dirty="0" err="1">
                <a:solidFill>
                  <a:schemeClr val="bg1"/>
                </a:solidFill>
              </a:rPr>
              <a:t>Mr</a:t>
            </a:r>
            <a:r>
              <a:rPr lang="en-US" sz="1400" dirty="0">
                <a:solidFill>
                  <a:schemeClr val="bg1"/>
                </a:solidFill>
              </a:rPr>
              <a:t> George </a:t>
            </a:r>
            <a:r>
              <a:rPr lang="en-US" sz="1400" dirty="0" err="1">
                <a:solidFill>
                  <a:schemeClr val="bg1"/>
                </a:solidFill>
              </a:rPr>
              <a:t>Owusu</a:t>
            </a:r>
            <a:r>
              <a:rPr lang="en-US" sz="1400" dirty="0">
                <a:solidFill>
                  <a:schemeClr val="bg1"/>
                </a:solidFill>
              </a:rPr>
              <a:t> </a:t>
            </a:r>
            <a:r>
              <a:rPr lang="en-US" sz="1400" dirty="0" err="1">
                <a:solidFill>
                  <a:schemeClr val="bg1"/>
                </a:solidFill>
              </a:rPr>
              <a:t>Ansah</a:t>
            </a:r>
            <a:r>
              <a:rPr lang="en-US" sz="1400" dirty="0">
                <a:solidFill>
                  <a:schemeClr val="bg1"/>
                </a:solidFill>
              </a:rPr>
              <a:t>, Chairman of Logistics Sub Committee of the International Games and Competitions Committee (IGCC), and other technical officers, they inspected the facilities available in the stadium to support the training of the athletes. Later, he met with the athletes and welcomed them to the facility. He then assured them of Government’s support for the competition and advised them to exercise the highest form of discipline in the camp. He also praised the technical team including the federations and associations for their professionalism in nurturing the teams.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4707" y="2825445"/>
            <a:ext cx="4044778" cy="3033584"/>
          </a:xfrm>
          <a:prstGeom prst="rect">
            <a:avLst/>
          </a:prstGeom>
        </p:spPr>
      </p:pic>
      <p:sp>
        <p:nvSpPr>
          <p:cNvPr id="6" name="TextBox 5"/>
          <p:cNvSpPr txBox="1"/>
          <p:nvPr/>
        </p:nvSpPr>
        <p:spPr>
          <a:xfrm>
            <a:off x="9157793" y="184074"/>
            <a:ext cx="2214281" cy="261610"/>
          </a:xfrm>
          <a:prstGeom prst="rect">
            <a:avLst/>
          </a:prstGeom>
          <a:noFill/>
        </p:spPr>
        <p:txBody>
          <a:bodyPr wrap="square" rtlCol="0">
            <a:spAutoFit/>
          </a:bodyPr>
          <a:lstStyle/>
          <a:p>
            <a:pPr algn="just"/>
            <a:r>
              <a:rPr lang="en-US" sz="1100" b="1" i="1" dirty="0" smtClean="0"/>
              <a:t>3</a:t>
            </a:r>
            <a:r>
              <a:rPr lang="en-US" sz="1100" b="1" i="1" baseline="30000" dirty="0" smtClean="0"/>
              <a:t>rd</a:t>
            </a:r>
            <a:r>
              <a:rPr lang="en-US" sz="1100" b="1" i="1" dirty="0" smtClean="0"/>
              <a:t> August, 2019</a:t>
            </a:r>
            <a:endParaRPr lang="en-US" sz="1100" b="1" i="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1189323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752234" y="2209261"/>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175295" cy="728480"/>
          </a:xfrm>
        </p:spPr>
        <p:txBody>
          <a:bodyPr/>
          <a:lstStyle/>
          <a:p>
            <a:r>
              <a:rPr lang="en-US" sz="3000" b="1" dirty="0" smtClean="0"/>
              <a:t>Prof. Peter </a:t>
            </a:r>
            <a:r>
              <a:rPr lang="en-US" sz="3000" b="1" dirty="0" err="1" smtClean="0"/>
              <a:t>Twumasi</a:t>
            </a:r>
            <a:r>
              <a:rPr lang="en-US" sz="3000" b="1" dirty="0" smtClean="0"/>
              <a:t> Paid A Working Visit To Team Ghana At The Cape Coast Sports Stadium</a:t>
            </a:r>
            <a:endParaRPr lang="en-US" sz="3000" b="1" dirty="0"/>
          </a:p>
        </p:txBody>
      </p:sp>
      <p:sp>
        <p:nvSpPr>
          <p:cNvPr id="9" name="TextBox 8"/>
          <p:cNvSpPr txBox="1"/>
          <p:nvPr/>
        </p:nvSpPr>
        <p:spPr>
          <a:xfrm>
            <a:off x="4450900" y="2403914"/>
            <a:ext cx="6888242" cy="4016484"/>
          </a:xfrm>
          <a:prstGeom prst="rect">
            <a:avLst/>
          </a:prstGeom>
          <a:noFill/>
          <a:ln>
            <a:noFill/>
          </a:ln>
        </p:spPr>
        <p:txBody>
          <a:bodyPr wrap="square" rtlCol="0">
            <a:spAutoFit/>
          </a:bodyPr>
          <a:lstStyle/>
          <a:p>
            <a:pPr algn="just"/>
            <a:r>
              <a:rPr lang="en-US" sz="1500" dirty="0">
                <a:solidFill>
                  <a:schemeClr val="bg1"/>
                </a:solidFill>
              </a:rPr>
              <a:t>International Games and Competition Committee Chairman, Prof. Peter Twumasi, who doubles as the Director-General of the National Sports Authority, paid a working visit to Team Ghana’s Camp at the Cape-Coast to inspire them ahead of the African Games in Rabat</a:t>
            </a:r>
            <a:r>
              <a:rPr lang="en-US" sz="1500" dirty="0" smtClean="0">
                <a:solidFill>
                  <a:schemeClr val="bg1"/>
                </a:solidFill>
              </a:rPr>
              <a:t>.</a:t>
            </a:r>
          </a:p>
          <a:p>
            <a:pPr algn="just"/>
            <a:endParaRPr lang="en-US" sz="1500" dirty="0">
              <a:solidFill>
                <a:schemeClr val="bg1"/>
              </a:solidFill>
            </a:endParaRPr>
          </a:p>
          <a:p>
            <a:pPr algn="just"/>
            <a:r>
              <a:rPr lang="en-US" sz="1500" dirty="0">
                <a:solidFill>
                  <a:schemeClr val="bg1"/>
                </a:solidFill>
              </a:rPr>
              <a:t>Together with </a:t>
            </a:r>
            <a:r>
              <a:rPr lang="en-US" sz="1500" dirty="0" err="1">
                <a:solidFill>
                  <a:schemeClr val="bg1"/>
                </a:solidFill>
              </a:rPr>
              <a:t>Mr</a:t>
            </a:r>
            <a:r>
              <a:rPr lang="en-US" sz="1500" dirty="0">
                <a:solidFill>
                  <a:schemeClr val="bg1"/>
                </a:solidFill>
              </a:rPr>
              <a:t> George </a:t>
            </a:r>
            <a:r>
              <a:rPr lang="en-US" sz="1500" dirty="0" err="1">
                <a:solidFill>
                  <a:schemeClr val="bg1"/>
                </a:solidFill>
              </a:rPr>
              <a:t>Osafo</a:t>
            </a:r>
            <a:r>
              <a:rPr lang="en-US" sz="1500" dirty="0">
                <a:solidFill>
                  <a:schemeClr val="bg1"/>
                </a:solidFill>
              </a:rPr>
              <a:t>, NSA CR Director, they visited the players on their training grounds to get first hand information on conditions in Camp. He also received briefing from the Anti-doping Team (led by </a:t>
            </a:r>
            <a:r>
              <a:rPr lang="en-US" sz="1500" dirty="0" err="1">
                <a:solidFill>
                  <a:schemeClr val="bg1"/>
                </a:solidFill>
              </a:rPr>
              <a:t>Mr</a:t>
            </a:r>
            <a:r>
              <a:rPr lang="en-US" sz="1500" dirty="0">
                <a:solidFill>
                  <a:schemeClr val="bg1"/>
                </a:solidFill>
              </a:rPr>
              <a:t> Prince </a:t>
            </a:r>
            <a:r>
              <a:rPr lang="en-US" sz="1500" dirty="0" err="1">
                <a:solidFill>
                  <a:schemeClr val="bg1"/>
                </a:solidFill>
              </a:rPr>
              <a:t>Azanu</a:t>
            </a:r>
            <a:r>
              <a:rPr lang="en-US" sz="1500" dirty="0">
                <a:solidFill>
                  <a:schemeClr val="bg1"/>
                </a:solidFill>
              </a:rPr>
              <a:t>) of the Medical Sub-committee which is stationed at the camp to test, counsel and clear athletes to compete</a:t>
            </a:r>
            <a:r>
              <a:rPr lang="en-US" sz="1500" dirty="0" smtClean="0">
                <a:solidFill>
                  <a:schemeClr val="bg1"/>
                </a:solidFill>
              </a:rPr>
              <a:t>.</a:t>
            </a:r>
          </a:p>
          <a:p>
            <a:pPr algn="just"/>
            <a:endParaRPr lang="en-US" sz="1500" dirty="0">
              <a:solidFill>
                <a:schemeClr val="bg1"/>
              </a:solidFill>
            </a:endParaRPr>
          </a:p>
          <a:p>
            <a:pPr algn="just"/>
            <a:r>
              <a:rPr lang="en-US" sz="1500" dirty="0">
                <a:solidFill>
                  <a:schemeClr val="bg1"/>
                </a:solidFill>
              </a:rPr>
              <a:t>He assisted them to present clearance certificates to the athletes and also interacted with the Dietitian in the Camp, </a:t>
            </a:r>
            <a:r>
              <a:rPr lang="en-US" sz="1500" dirty="0" err="1">
                <a:solidFill>
                  <a:schemeClr val="bg1"/>
                </a:solidFill>
              </a:rPr>
              <a:t>Ms</a:t>
            </a:r>
            <a:r>
              <a:rPr lang="en-US" sz="1500" dirty="0">
                <a:solidFill>
                  <a:schemeClr val="bg1"/>
                </a:solidFill>
              </a:rPr>
              <a:t> Justine </a:t>
            </a:r>
            <a:r>
              <a:rPr lang="en-US" sz="1500" dirty="0" err="1">
                <a:solidFill>
                  <a:schemeClr val="bg1"/>
                </a:solidFill>
              </a:rPr>
              <a:t>Sitsofe</a:t>
            </a:r>
            <a:r>
              <a:rPr lang="en-US" sz="1500" dirty="0">
                <a:solidFill>
                  <a:schemeClr val="bg1"/>
                </a:solidFill>
              </a:rPr>
              <a:t>, concerning the feeding and nutritional health assessment of the athletes. She was satisfied with the menu provided for the athletes. The condition in Camp is excellent, athletes and Coaches are extremely satisfied and standard training equipment are available to them.</a:t>
            </a:r>
          </a:p>
        </p:txBody>
      </p:sp>
      <p:pic>
        <p:nvPicPr>
          <p:cNvPr id="3" name="Picture 2"/>
          <p:cNvPicPr>
            <a:picLocks noChangeAspect="1"/>
          </p:cNvPicPr>
          <p:nvPr/>
        </p:nvPicPr>
        <p:blipFill>
          <a:blip r:embed="rId2"/>
          <a:stretch>
            <a:fillRect/>
          </a:stretch>
        </p:blipFill>
        <p:spPr>
          <a:xfrm>
            <a:off x="369343" y="3026497"/>
            <a:ext cx="3959655" cy="2969741"/>
          </a:xfrm>
          <a:prstGeom prst="rect">
            <a:avLst/>
          </a:prstGeom>
        </p:spPr>
      </p:pic>
      <p:sp>
        <p:nvSpPr>
          <p:cNvPr id="6" name="TextBox 5"/>
          <p:cNvSpPr txBox="1"/>
          <p:nvPr/>
        </p:nvSpPr>
        <p:spPr>
          <a:xfrm>
            <a:off x="9021429" y="159571"/>
            <a:ext cx="2214281" cy="261610"/>
          </a:xfrm>
          <a:prstGeom prst="rect">
            <a:avLst/>
          </a:prstGeom>
          <a:noFill/>
        </p:spPr>
        <p:txBody>
          <a:bodyPr wrap="square" rtlCol="0">
            <a:spAutoFit/>
          </a:bodyPr>
          <a:lstStyle/>
          <a:p>
            <a:pPr algn="just"/>
            <a:r>
              <a:rPr lang="en-US" sz="1100" b="1" i="1" dirty="0" smtClean="0">
                <a:solidFill>
                  <a:schemeClr val="bg2">
                    <a:lumMod val="10000"/>
                  </a:schemeClr>
                </a:solidFill>
              </a:rPr>
              <a:t>10</a:t>
            </a:r>
            <a:r>
              <a:rPr lang="en-US" sz="1100" b="1" i="1" baseline="30000" dirty="0" smtClean="0">
                <a:solidFill>
                  <a:schemeClr val="bg2">
                    <a:lumMod val="10000"/>
                  </a:schemeClr>
                </a:solidFill>
              </a:rPr>
              <a:t>th</a:t>
            </a:r>
            <a:r>
              <a:rPr lang="en-US" sz="1100" b="1" i="1" dirty="0" smtClean="0">
                <a:solidFill>
                  <a:schemeClr val="bg2">
                    <a:lumMod val="10000"/>
                  </a:schemeClr>
                </a:solidFill>
              </a:rPr>
              <a:t> August, 2019</a:t>
            </a:r>
            <a:endParaRPr lang="en-US" sz="1100" b="1" i="1" dirty="0">
              <a:solidFill>
                <a:schemeClr val="bg2">
                  <a:lumMod val="10000"/>
                </a:schemeClr>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3892332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Diagonal Corner Rectangle 10"/>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 name="Title 1"/>
          <p:cNvSpPr>
            <a:spLocks noGrp="1"/>
          </p:cNvSpPr>
          <p:nvPr>
            <p:ph type="title"/>
          </p:nvPr>
        </p:nvSpPr>
        <p:spPr>
          <a:xfrm>
            <a:off x="1154954" y="947920"/>
            <a:ext cx="9175295" cy="728480"/>
          </a:xfrm>
        </p:spPr>
        <p:txBody>
          <a:bodyPr/>
          <a:lstStyle/>
          <a:p>
            <a:r>
              <a:rPr lang="en-US" dirty="0"/>
              <a:t>Black </a:t>
            </a:r>
            <a:r>
              <a:rPr lang="en-US" dirty="0" err="1"/>
              <a:t>Spikers</a:t>
            </a:r>
            <a:r>
              <a:rPr lang="en-US" dirty="0"/>
              <a:t> </a:t>
            </a:r>
            <a:r>
              <a:rPr lang="en-US" dirty="0" smtClean="0"/>
              <a:t>presents </a:t>
            </a:r>
            <a:r>
              <a:rPr lang="en-US" dirty="0"/>
              <a:t>Gold trophies to NSA</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4945" y="2406928"/>
            <a:ext cx="3129860" cy="20875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4945" y="4451629"/>
            <a:ext cx="3129860" cy="2087592"/>
          </a:xfrm>
          <a:prstGeom prst="rect">
            <a:avLst/>
          </a:prstGeom>
        </p:spPr>
      </p:pic>
      <p:sp>
        <p:nvSpPr>
          <p:cNvPr id="9" name="TextBox 8"/>
          <p:cNvSpPr txBox="1"/>
          <p:nvPr/>
        </p:nvSpPr>
        <p:spPr>
          <a:xfrm>
            <a:off x="1154954" y="2464077"/>
            <a:ext cx="6895070" cy="3970318"/>
          </a:xfrm>
          <a:prstGeom prst="rect">
            <a:avLst/>
          </a:prstGeom>
          <a:noFill/>
          <a:ln>
            <a:noFill/>
          </a:ln>
        </p:spPr>
        <p:txBody>
          <a:bodyPr wrap="square" rtlCol="0">
            <a:spAutoFit/>
          </a:bodyPr>
          <a:lstStyle/>
          <a:p>
            <a:pPr algn="just"/>
            <a:r>
              <a:rPr lang="en-US" sz="1400" dirty="0">
                <a:solidFill>
                  <a:schemeClr val="bg1"/>
                </a:solidFill>
              </a:rPr>
              <a:t>Ghana’s Senior National Volleyball team(Male and Female), the Black </a:t>
            </a:r>
            <a:r>
              <a:rPr lang="en-US" sz="1400" dirty="0" err="1">
                <a:solidFill>
                  <a:schemeClr val="bg1"/>
                </a:solidFill>
              </a:rPr>
              <a:t>Spikers</a:t>
            </a:r>
            <a:r>
              <a:rPr lang="en-US" sz="1400" dirty="0">
                <a:solidFill>
                  <a:schemeClr val="bg1"/>
                </a:solidFill>
              </a:rPr>
              <a:t> presented Gold trophies they won at the recently organized 2019 Zone 3 Cup of Nations tournament to Prof Peter Twumasi, Director-General of the National Sports Authority at the Media Center of the Accra Sports Stadium </a:t>
            </a:r>
            <a:r>
              <a:rPr lang="en-US" sz="1400" dirty="0" err="1">
                <a:solidFill>
                  <a:schemeClr val="bg1"/>
                </a:solidFill>
              </a:rPr>
              <a:t>stadium</a:t>
            </a:r>
            <a:r>
              <a:rPr lang="en-US" sz="1400" dirty="0" smtClean="0">
                <a:solidFill>
                  <a:schemeClr val="bg1"/>
                </a:solidFill>
              </a:rPr>
              <a:t>.</a:t>
            </a:r>
          </a:p>
          <a:p>
            <a:pPr algn="just"/>
            <a:r>
              <a:rPr lang="en-US" sz="1400" dirty="0">
                <a:solidFill>
                  <a:schemeClr val="bg1"/>
                </a:solidFill>
              </a:rPr>
              <a:t>Other individual awards such as the Best </a:t>
            </a:r>
            <a:r>
              <a:rPr lang="en-US" sz="1400" dirty="0" err="1">
                <a:solidFill>
                  <a:schemeClr val="bg1"/>
                </a:solidFill>
              </a:rPr>
              <a:t>Libero</a:t>
            </a:r>
            <a:r>
              <a:rPr lang="en-US" sz="1400" dirty="0">
                <a:solidFill>
                  <a:schemeClr val="bg1"/>
                </a:solidFill>
              </a:rPr>
              <a:t>, Best Player (both Men and Women) and the Best Attacker were also presented to him</a:t>
            </a:r>
            <a:r>
              <a:rPr lang="en-US" sz="1400" dirty="0" smtClean="0">
                <a:solidFill>
                  <a:schemeClr val="bg1"/>
                </a:solidFill>
              </a:rPr>
              <a:t>.</a:t>
            </a:r>
          </a:p>
          <a:p>
            <a:pPr algn="just"/>
            <a:r>
              <a:rPr lang="en-US" sz="1400" dirty="0">
                <a:solidFill>
                  <a:schemeClr val="bg1"/>
                </a:solidFill>
              </a:rPr>
              <a:t/>
            </a:r>
            <a:br>
              <a:rPr lang="en-US" sz="1400" dirty="0">
                <a:solidFill>
                  <a:schemeClr val="bg1"/>
                </a:solidFill>
              </a:rPr>
            </a:br>
            <a:r>
              <a:rPr lang="en-US" sz="1400" dirty="0">
                <a:solidFill>
                  <a:schemeClr val="bg1"/>
                </a:solidFill>
              </a:rPr>
              <a:t>In his address, Prof. Twumasi commended the team for beating all their competitors to emerge as winners of the tournament. He pledged the National Sports Authority and the Ministry’s support for the team and further disclosed an amount of Five Thousand Ghana </a:t>
            </a:r>
            <a:r>
              <a:rPr lang="en-US" sz="1400" dirty="0" err="1">
                <a:solidFill>
                  <a:schemeClr val="bg1"/>
                </a:solidFill>
              </a:rPr>
              <a:t>Cedis</a:t>
            </a:r>
            <a:r>
              <a:rPr lang="en-US" sz="1400" dirty="0">
                <a:solidFill>
                  <a:schemeClr val="bg1"/>
                </a:solidFill>
              </a:rPr>
              <a:t> (Gh5,000.00) pledge to them for their outstanding performance.</a:t>
            </a:r>
          </a:p>
          <a:p>
            <a:pPr algn="just"/>
            <a:r>
              <a:rPr lang="en-US" sz="1400" dirty="0" smtClean="0">
                <a:solidFill>
                  <a:schemeClr val="bg1"/>
                </a:solidFill>
              </a:rPr>
              <a:t/>
            </a:r>
            <a:br>
              <a:rPr lang="en-US" sz="1400" dirty="0" smtClean="0">
                <a:solidFill>
                  <a:schemeClr val="bg1"/>
                </a:solidFill>
              </a:rPr>
            </a:br>
            <a:r>
              <a:rPr lang="en-US" sz="1400" dirty="0">
                <a:solidFill>
                  <a:schemeClr val="bg1"/>
                </a:solidFill>
              </a:rPr>
              <a:t>Present at the brief ceremony were Prof. </a:t>
            </a:r>
            <a:r>
              <a:rPr lang="en-US" sz="1400" dirty="0" err="1">
                <a:solidFill>
                  <a:schemeClr val="bg1"/>
                </a:solidFill>
              </a:rPr>
              <a:t>Twumasi</a:t>
            </a:r>
            <a:r>
              <a:rPr lang="en-US" sz="1400" dirty="0">
                <a:solidFill>
                  <a:schemeClr val="bg1"/>
                </a:solidFill>
              </a:rPr>
              <a:t>(DG, NSA), </a:t>
            </a:r>
            <a:r>
              <a:rPr lang="en-US" sz="1400" dirty="0" err="1">
                <a:solidFill>
                  <a:schemeClr val="bg1"/>
                </a:solidFill>
              </a:rPr>
              <a:t>Mr</a:t>
            </a:r>
            <a:r>
              <a:rPr lang="en-US" sz="1400" dirty="0">
                <a:solidFill>
                  <a:schemeClr val="bg1"/>
                </a:solidFill>
              </a:rPr>
              <a:t> Wilson </a:t>
            </a:r>
            <a:r>
              <a:rPr lang="en-US" sz="1400" dirty="0" err="1">
                <a:solidFill>
                  <a:schemeClr val="bg1"/>
                </a:solidFill>
              </a:rPr>
              <a:t>Abedu</a:t>
            </a:r>
            <a:r>
              <a:rPr lang="en-US" sz="1400" dirty="0">
                <a:solidFill>
                  <a:schemeClr val="bg1"/>
                </a:solidFill>
              </a:rPr>
              <a:t>(Ag. Head of Technical, NSA), </a:t>
            </a:r>
            <a:r>
              <a:rPr lang="en-US" sz="1400" dirty="0" err="1">
                <a:solidFill>
                  <a:schemeClr val="bg1"/>
                </a:solidFill>
              </a:rPr>
              <a:t>Mr</a:t>
            </a:r>
            <a:r>
              <a:rPr lang="en-US" sz="1400" dirty="0">
                <a:solidFill>
                  <a:schemeClr val="bg1"/>
                </a:solidFill>
              </a:rPr>
              <a:t> George </a:t>
            </a:r>
            <a:r>
              <a:rPr lang="en-US" sz="1400" dirty="0" err="1">
                <a:solidFill>
                  <a:schemeClr val="bg1"/>
                </a:solidFill>
              </a:rPr>
              <a:t>Tettey</a:t>
            </a:r>
            <a:r>
              <a:rPr lang="en-US" sz="1400" dirty="0">
                <a:solidFill>
                  <a:schemeClr val="bg1"/>
                </a:solidFill>
              </a:rPr>
              <a:t>(Vice President of GVA), </a:t>
            </a:r>
            <a:r>
              <a:rPr lang="en-US" sz="1400" dirty="0" err="1">
                <a:solidFill>
                  <a:schemeClr val="bg1"/>
                </a:solidFill>
              </a:rPr>
              <a:t>Mr</a:t>
            </a:r>
            <a:r>
              <a:rPr lang="en-US" sz="1400" dirty="0">
                <a:solidFill>
                  <a:schemeClr val="bg1"/>
                </a:solidFill>
              </a:rPr>
              <a:t> Charles </a:t>
            </a:r>
            <a:r>
              <a:rPr lang="en-US" sz="1400" dirty="0" err="1">
                <a:solidFill>
                  <a:schemeClr val="bg1"/>
                </a:solidFill>
              </a:rPr>
              <a:t>Amofah</a:t>
            </a:r>
            <a:r>
              <a:rPr lang="en-US" sz="1400" dirty="0">
                <a:solidFill>
                  <a:schemeClr val="bg1"/>
                </a:solidFill>
              </a:rPr>
              <a:t> (PRO, NSA), </a:t>
            </a:r>
            <a:r>
              <a:rPr lang="en-US" sz="1400" dirty="0" err="1">
                <a:solidFill>
                  <a:schemeClr val="bg1"/>
                </a:solidFill>
              </a:rPr>
              <a:t>Mr</a:t>
            </a:r>
            <a:r>
              <a:rPr lang="en-US" sz="1400" dirty="0">
                <a:solidFill>
                  <a:schemeClr val="bg1"/>
                </a:solidFill>
              </a:rPr>
              <a:t> </a:t>
            </a:r>
            <a:r>
              <a:rPr lang="en-US" sz="1400" dirty="0" err="1">
                <a:solidFill>
                  <a:schemeClr val="bg1"/>
                </a:solidFill>
              </a:rPr>
              <a:t>Kwadwo</a:t>
            </a:r>
            <a:r>
              <a:rPr lang="en-US" sz="1400" dirty="0">
                <a:solidFill>
                  <a:schemeClr val="bg1"/>
                </a:solidFill>
              </a:rPr>
              <a:t> </a:t>
            </a:r>
            <a:r>
              <a:rPr lang="en-US" sz="1400" dirty="0" err="1">
                <a:solidFill>
                  <a:schemeClr val="bg1"/>
                </a:solidFill>
              </a:rPr>
              <a:t>Fordjour</a:t>
            </a:r>
            <a:r>
              <a:rPr lang="en-US" sz="1400" dirty="0">
                <a:solidFill>
                  <a:schemeClr val="bg1"/>
                </a:solidFill>
              </a:rPr>
              <a:t> (Vice Chairman of the LOC), Hon. Bernard </a:t>
            </a:r>
            <a:r>
              <a:rPr lang="en-US" sz="1400" dirty="0" err="1">
                <a:solidFill>
                  <a:schemeClr val="bg1"/>
                </a:solidFill>
              </a:rPr>
              <a:t>Mornah</a:t>
            </a:r>
            <a:r>
              <a:rPr lang="en-US" sz="1400" dirty="0">
                <a:solidFill>
                  <a:schemeClr val="bg1"/>
                </a:solidFill>
              </a:rPr>
              <a:t>(Member if the LOC) and </a:t>
            </a:r>
            <a:r>
              <a:rPr lang="en-US" sz="1400" dirty="0" err="1">
                <a:solidFill>
                  <a:schemeClr val="bg1"/>
                </a:solidFill>
              </a:rPr>
              <a:t>Mr</a:t>
            </a:r>
            <a:r>
              <a:rPr lang="en-US" sz="1400" dirty="0">
                <a:solidFill>
                  <a:schemeClr val="bg1"/>
                </a:solidFill>
              </a:rPr>
              <a:t> </a:t>
            </a:r>
            <a:r>
              <a:rPr lang="en-US" sz="1400" dirty="0" err="1">
                <a:solidFill>
                  <a:schemeClr val="bg1"/>
                </a:solidFill>
              </a:rPr>
              <a:t>Alhassan</a:t>
            </a:r>
            <a:r>
              <a:rPr lang="en-US" sz="1400" dirty="0">
                <a:solidFill>
                  <a:schemeClr val="bg1"/>
                </a:solidFill>
              </a:rPr>
              <a:t> </a:t>
            </a:r>
            <a:r>
              <a:rPr lang="en-US" sz="1400" dirty="0" err="1">
                <a:solidFill>
                  <a:schemeClr val="bg1"/>
                </a:solidFill>
              </a:rPr>
              <a:t>Sumani</a:t>
            </a:r>
            <a:r>
              <a:rPr lang="en-US" sz="1400" dirty="0">
                <a:solidFill>
                  <a:schemeClr val="bg1"/>
                </a:solidFill>
              </a:rPr>
              <a:t>(Ag. Secretary-General of the GVA</a:t>
            </a:r>
          </a:p>
        </p:txBody>
      </p:sp>
      <p:sp>
        <p:nvSpPr>
          <p:cNvPr id="7" name="Rectangle 6"/>
          <p:cNvSpPr/>
          <p:nvPr/>
        </p:nvSpPr>
        <p:spPr>
          <a:xfrm>
            <a:off x="8997833" y="175683"/>
            <a:ext cx="1332416" cy="261610"/>
          </a:xfrm>
          <a:prstGeom prst="rect">
            <a:avLst/>
          </a:prstGeom>
        </p:spPr>
        <p:txBody>
          <a:bodyPr wrap="none">
            <a:spAutoFit/>
          </a:bodyPr>
          <a:lstStyle/>
          <a:p>
            <a:r>
              <a:rPr lang="en-US" sz="1100" b="1" i="1" dirty="0" smtClean="0"/>
              <a:t>15</a:t>
            </a:r>
            <a:r>
              <a:rPr lang="en-US" sz="1100" b="1" i="1" baseline="30000" dirty="0" smtClean="0"/>
              <a:t>th</a:t>
            </a:r>
            <a:r>
              <a:rPr lang="en-US" sz="1100" b="1" i="1" dirty="0" smtClean="0"/>
              <a:t> August, 2019</a:t>
            </a:r>
            <a:endParaRPr lang="en-US" sz="1100" b="1" i="1"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594477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3752234" y="2209261"/>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175295" cy="728480"/>
          </a:xfrm>
        </p:spPr>
        <p:txBody>
          <a:bodyPr/>
          <a:lstStyle/>
          <a:p>
            <a:pPr algn="just"/>
            <a:r>
              <a:rPr lang="en-US" sz="3000" b="1" dirty="0" smtClean="0"/>
              <a:t>Prof. Twumasi Visits Team Ghana To Evaluate Conditions </a:t>
            </a:r>
            <a:r>
              <a:rPr lang="en-US" sz="3000" b="1" dirty="0" smtClean="0"/>
              <a:t>at</a:t>
            </a:r>
            <a:r>
              <a:rPr lang="en-US" sz="3000" b="1" dirty="0" smtClean="0"/>
              <a:t> </a:t>
            </a:r>
            <a:r>
              <a:rPr lang="en-US" sz="3000" b="1" dirty="0" smtClean="0"/>
              <a:t>The Camp</a:t>
            </a:r>
            <a:endParaRPr lang="en-US" sz="3000" b="1" dirty="0"/>
          </a:p>
        </p:txBody>
      </p:sp>
      <p:sp>
        <p:nvSpPr>
          <p:cNvPr id="9" name="TextBox 8"/>
          <p:cNvSpPr txBox="1"/>
          <p:nvPr/>
        </p:nvSpPr>
        <p:spPr>
          <a:xfrm>
            <a:off x="5270976" y="2911745"/>
            <a:ext cx="6489053" cy="3000821"/>
          </a:xfrm>
          <a:prstGeom prst="rect">
            <a:avLst/>
          </a:prstGeom>
          <a:noFill/>
          <a:ln>
            <a:noFill/>
          </a:ln>
        </p:spPr>
        <p:txBody>
          <a:bodyPr wrap="square" rtlCol="0">
            <a:spAutoFit/>
          </a:bodyPr>
          <a:lstStyle/>
          <a:p>
            <a:pPr algn="just"/>
            <a:r>
              <a:rPr lang="en-US" sz="2100" dirty="0">
                <a:solidFill>
                  <a:schemeClr val="bg1"/>
                </a:solidFill>
              </a:rPr>
              <a:t>The Chairman of IGCC, Prof Peter Twumasi visited the teams stationed in Casablanca (Cycling, Swimming and Badminton) to evaluate conditions in the camp and to whip up morale among the athletes. </a:t>
            </a:r>
            <a:r>
              <a:rPr lang="en-US" sz="2100" dirty="0" err="1">
                <a:solidFill>
                  <a:schemeClr val="bg1"/>
                </a:solidFill>
              </a:rPr>
              <a:t>Mr</a:t>
            </a:r>
            <a:r>
              <a:rPr lang="en-US" sz="2100" dirty="0">
                <a:solidFill>
                  <a:schemeClr val="bg1"/>
                </a:solidFill>
              </a:rPr>
              <a:t> </a:t>
            </a:r>
            <a:r>
              <a:rPr lang="en-US" sz="2100" dirty="0" err="1" smtClean="0">
                <a:solidFill>
                  <a:schemeClr val="bg1"/>
                </a:solidFill>
              </a:rPr>
              <a:t>Tufuor</a:t>
            </a:r>
            <a:r>
              <a:rPr lang="en-US" sz="2100" dirty="0" smtClean="0">
                <a:solidFill>
                  <a:schemeClr val="bg1"/>
                </a:solidFill>
              </a:rPr>
              <a:t> </a:t>
            </a:r>
            <a:r>
              <a:rPr lang="en-US" sz="2100" dirty="0">
                <a:solidFill>
                  <a:schemeClr val="bg1"/>
                </a:solidFill>
              </a:rPr>
              <a:t>(</a:t>
            </a:r>
            <a:r>
              <a:rPr lang="en-US" sz="2100" dirty="0" err="1">
                <a:solidFill>
                  <a:schemeClr val="bg1"/>
                </a:solidFill>
              </a:rPr>
              <a:t>Koora</a:t>
            </a:r>
            <a:r>
              <a:rPr lang="en-US" sz="2100" dirty="0">
                <a:solidFill>
                  <a:schemeClr val="bg1"/>
                </a:solidFill>
              </a:rPr>
              <a:t>), Deputy Chef de Mission, and in charge of the camp, praised the athletes for their good </a:t>
            </a:r>
            <a:r>
              <a:rPr lang="en-US" sz="2100" dirty="0" err="1">
                <a:solidFill>
                  <a:schemeClr val="bg1"/>
                </a:solidFill>
              </a:rPr>
              <a:t>behaviour</a:t>
            </a:r>
            <a:r>
              <a:rPr lang="en-US" sz="2100" dirty="0">
                <a:solidFill>
                  <a:schemeClr val="bg1"/>
                </a:solidFill>
              </a:rPr>
              <a:t> in camp and the seriousness attached to the competitions.</a:t>
            </a:r>
          </a:p>
        </p:txBody>
      </p:sp>
      <p:pic>
        <p:nvPicPr>
          <p:cNvPr id="7" name="Picture 6" descr="C:\Users\pc\Desktop\Screenshot (50).png"/>
          <p:cNvPicPr/>
          <p:nvPr/>
        </p:nvPicPr>
        <p:blipFill>
          <a:blip r:embed="rId2">
            <a:extLst>
              <a:ext uri="{28A0092B-C50C-407E-A947-70E740481C1C}">
                <a14:useLocalDpi xmlns:a14="http://schemas.microsoft.com/office/drawing/2010/main" val="0"/>
              </a:ext>
            </a:extLst>
          </a:blip>
          <a:srcRect/>
          <a:stretch>
            <a:fillRect/>
          </a:stretch>
        </p:blipFill>
        <p:spPr bwMode="auto">
          <a:xfrm>
            <a:off x="0" y="2903054"/>
            <a:ext cx="4993198" cy="2985783"/>
          </a:xfrm>
          <a:prstGeom prst="rect">
            <a:avLst/>
          </a:prstGeom>
          <a:noFill/>
          <a:ln>
            <a:noFill/>
          </a:ln>
        </p:spPr>
      </p:pic>
      <p:sp>
        <p:nvSpPr>
          <p:cNvPr id="6" name="TextBox 5"/>
          <p:cNvSpPr txBox="1"/>
          <p:nvPr/>
        </p:nvSpPr>
        <p:spPr>
          <a:xfrm>
            <a:off x="9047555" y="156029"/>
            <a:ext cx="2214281" cy="261610"/>
          </a:xfrm>
          <a:prstGeom prst="rect">
            <a:avLst/>
          </a:prstGeom>
          <a:noFill/>
        </p:spPr>
        <p:txBody>
          <a:bodyPr wrap="square" rtlCol="0">
            <a:spAutoFit/>
          </a:bodyPr>
          <a:lstStyle/>
          <a:p>
            <a:pPr algn="just"/>
            <a:r>
              <a:rPr lang="en-US" sz="1100" b="1" i="1" dirty="0" smtClean="0">
                <a:solidFill>
                  <a:schemeClr val="bg2">
                    <a:lumMod val="10000"/>
                  </a:schemeClr>
                </a:solidFill>
              </a:rPr>
              <a:t>24</a:t>
            </a:r>
            <a:r>
              <a:rPr lang="en-US" sz="1100" b="1" i="1" baseline="30000" dirty="0" smtClean="0">
                <a:solidFill>
                  <a:schemeClr val="bg2">
                    <a:lumMod val="10000"/>
                  </a:schemeClr>
                </a:solidFill>
              </a:rPr>
              <a:t>th</a:t>
            </a:r>
            <a:r>
              <a:rPr lang="en-US" sz="1100" b="1" i="1" dirty="0" smtClean="0">
                <a:solidFill>
                  <a:schemeClr val="bg2">
                    <a:lumMod val="10000"/>
                  </a:schemeClr>
                </a:solidFill>
              </a:rPr>
              <a:t> August, 2019</a:t>
            </a:r>
            <a:endParaRPr lang="en-US" sz="1100" b="1" i="1" dirty="0">
              <a:solidFill>
                <a:schemeClr val="bg2">
                  <a:lumMod val="10000"/>
                </a:schemeClr>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2619785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 name="Title 1"/>
          <p:cNvSpPr>
            <a:spLocks noGrp="1"/>
          </p:cNvSpPr>
          <p:nvPr>
            <p:ph type="title"/>
          </p:nvPr>
        </p:nvSpPr>
        <p:spPr>
          <a:xfrm>
            <a:off x="1154954" y="947920"/>
            <a:ext cx="9175295" cy="728480"/>
          </a:xfrm>
        </p:spPr>
        <p:txBody>
          <a:bodyPr/>
          <a:lstStyle/>
          <a:p>
            <a:r>
              <a:rPr lang="en-US" sz="3000" b="1" dirty="0" smtClean="0"/>
              <a:t>Western Region Invitational Tournament To Be Launched Today</a:t>
            </a:r>
            <a:endParaRPr lang="en-US" sz="3000" b="1" dirty="0"/>
          </a:p>
        </p:txBody>
      </p:sp>
      <p:sp>
        <p:nvSpPr>
          <p:cNvPr id="9" name="TextBox 8"/>
          <p:cNvSpPr txBox="1"/>
          <p:nvPr/>
        </p:nvSpPr>
        <p:spPr>
          <a:xfrm>
            <a:off x="915663" y="2596065"/>
            <a:ext cx="5617904" cy="3893374"/>
          </a:xfrm>
          <a:prstGeom prst="rect">
            <a:avLst/>
          </a:prstGeom>
          <a:noFill/>
          <a:ln>
            <a:noFill/>
          </a:ln>
        </p:spPr>
        <p:txBody>
          <a:bodyPr wrap="square" rtlCol="0">
            <a:spAutoFit/>
          </a:bodyPr>
          <a:lstStyle/>
          <a:p>
            <a:pPr algn="just"/>
            <a:r>
              <a:rPr lang="en-US" sz="1300" dirty="0" smtClean="0">
                <a:solidFill>
                  <a:schemeClr val="bg1"/>
                </a:solidFill>
              </a:rPr>
              <a:t>The </a:t>
            </a:r>
            <a:r>
              <a:rPr lang="en-US" sz="1300" dirty="0">
                <a:solidFill>
                  <a:schemeClr val="bg1"/>
                </a:solidFill>
              </a:rPr>
              <a:t>invitational tournament is an idea born by the Regional Minister Hon. </a:t>
            </a:r>
            <a:r>
              <a:rPr lang="en-US" sz="1300" dirty="0" err="1">
                <a:solidFill>
                  <a:schemeClr val="bg1"/>
                </a:solidFill>
              </a:rPr>
              <a:t>Kobby</a:t>
            </a:r>
            <a:r>
              <a:rPr lang="en-US" sz="1300" dirty="0">
                <a:solidFill>
                  <a:schemeClr val="bg1"/>
                </a:solidFill>
              </a:rPr>
              <a:t> </a:t>
            </a:r>
            <a:r>
              <a:rPr lang="en-US" sz="1300" dirty="0" err="1">
                <a:solidFill>
                  <a:schemeClr val="bg1"/>
                </a:solidFill>
              </a:rPr>
              <a:t>Darko</a:t>
            </a:r>
            <a:r>
              <a:rPr lang="en-US" sz="1300" dirty="0">
                <a:solidFill>
                  <a:schemeClr val="bg1"/>
                </a:solidFill>
              </a:rPr>
              <a:t> Mensah to get teams in the region engaged during the preseason.</a:t>
            </a:r>
          </a:p>
          <a:p>
            <a:pPr algn="just"/>
            <a:r>
              <a:rPr lang="en-US" sz="1300" dirty="0">
                <a:solidFill>
                  <a:schemeClr val="bg1"/>
                </a:solidFill>
              </a:rPr>
              <a:t>The tournament’s main goal is to help clubs from the region to prepare adequately for upcoming competitions in the country.</a:t>
            </a:r>
          </a:p>
          <a:p>
            <a:pPr algn="just"/>
            <a:r>
              <a:rPr lang="en-US" sz="1300" dirty="0">
                <a:solidFill>
                  <a:schemeClr val="bg1"/>
                </a:solidFill>
              </a:rPr>
              <a:t>The Western Regional sports committee set in May this year were tasked to ensure the tournament became a reality and this year eight clubs from the region including top Ghana Premier League side </a:t>
            </a:r>
            <a:r>
              <a:rPr lang="en-US" sz="1300" dirty="0" err="1">
                <a:solidFill>
                  <a:schemeClr val="bg1"/>
                </a:solidFill>
              </a:rPr>
              <a:t>Medema</a:t>
            </a:r>
            <a:r>
              <a:rPr lang="en-US" sz="1300" dirty="0">
                <a:solidFill>
                  <a:schemeClr val="bg1"/>
                </a:solidFill>
              </a:rPr>
              <a:t> FC will participate in the competition.</a:t>
            </a:r>
          </a:p>
          <a:p>
            <a:pPr algn="just"/>
            <a:r>
              <a:rPr lang="en-US" sz="1300" dirty="0">
                <a:solidFill>
                  <a:schemeClr val="bg1"/>
                </a:solidFill>
              </a:rPr>
              <a:t>The 7 members western regional sports committee is chaired by Hon Wilson Arthur with </a:t>
            </a:r>
            <a:r>
              <a:rPr lang="en-US" sz="1300" dirty="0" err="1">
                <a:solidFill>
                  <a:schemeClr val="bg1"/>
                </a:solidFill>
              </a:rPr>
              <a:t>Rok</a:t>
            </a:r>
            <a:r>
              <a:rPr lang="en-US" sz="1300" dirty="0">
                <a:solidFill>
                  <a:schemeClr val="bg1"/>
                </a:solidFill>
              </a:rPr>
              <a:t> FMS </a:t>
            </a:r>
            <a:r>
              <a:rPr lang="en-US" sz="1300" dirty="0" err="1">
                <a:solidFill>
                  <a:schemeClr val="bg1"/>
                </a:solidFill>
              </a:rPr>
              <a:t>Kweku</a:t>
            </a:r>
            <a:r>
              <a:rPr lang="en-US" sz="1300" dirty="0">
                <a:solidFill>
                  <a:schemeClr val="bg1"/>
                </a:solidFill>
              </a:rPr>
              <a:t> </a:t>
            </a:r>
            <a:r>
              <a:rPr lang="en-US" sz="1300" dirty="0" err="1">
                <a:solidFill>
                  <a:schemeClr val="bg1"/>
                </a:solidFill>
              </a:rPr>
              <a:t>Sagoe</a:t>
            </a:r>
            <a:r>
              <a:rPr lang="en-US" sz="1300" dirty="0">
                <a:solidFill>
                  <a:schemeClr val="bg1"/>
                </a:solidFill>
              </a:rPr>
              <a:t> being a member and spokesperson for the </a:t>
            </a:r>
            <a:r>
              <a:rPr lang="en-US" sz="1300" dirty="0" err="1">
                <a:solidFill>
                  <a:schemeClr val="bg1"/>
                </a:solidFill>
              </a:rPr>
              <a:t>committeeApart</a:t>
            </a:r>
            <a:r>
              <a:rPr lang="en-US" sz="1300" dirty="0">
                <a:solidFill>
                  <a:schemeClr val="bg1"/>
                </a:solidFill>
              </a:rPr>
              <a:t> from the Mauves and Yellows, the other premier league side is </a:t>
            </a:r>
            <a:r>
              <a:rPr lang="en-US" sz="1300" dirty="0" err="1">
                <a:solidFill>
                  <a:schemeClr val="bg1"/>
                </a:solidFill>
              </a:rPr>
              <a:t>Karela</a:t>
            </a:r>
            <a:r>
              <a:rPr lang="en-US" sz="1300" dirty="0">
                <a:solidFill>
                  <a:schemeClr val="bg1"/>
                </a:solidFill>
              </a:rPr>
              <a:t> United and five other clubs from the Division One, namely </a:t>
            </a:r>
            <a:r>
              <a:rPr lang="en-US" sz="1300" dirty="0" err="1">
                <a:solidFill>
                  <a:schemeClr val="bg1"/>
                </a:solidFill>
              </a:rPr>
              <a:t>Skyy</a:t>
            </a:r>
            <a:r>
              <a:rPr lang="en-US" sz="1300" dirty="0">
                <a:solidFill>
                  <a:schemeClr val="bg1"/>
                </a:solidFill>
              </a:rPr>
              <a:t> FC, Proud United, </a:t>
            </a:r>
            <a:r>
              <a:rPr lang="en-US" sz="1300" dirty="0" err="1">
                <a:solidFill>
                  <a:schemeClr val="bg1"/>
                </a:solidFill>
              </a:rPr>
              <a:t>Nzema</a:t>
            </a:r>
            <a:r>
              <a:rPr lang="en-US" sz="1300" dirty="0">
                <a:solidFill>
                  <a:schemeClr val="bg1"/>
                </a:solidFill>
              </a:rPr>
              <a:t> </a:t>
            </a:r>
            <a:r>
              <a:rPr lang="en-US" sz="1300" dirty="0" err="1">
                <a:solidFill>
                  <a:schemeClr val="bg1"/>
                </a:solidFill>
              </a:rPr>
              <a:t>Kotoko</a:t>
            </a:r>
            <a:r>
              <a:rPr lang="en-US" sz="1300" dirty="0">
                <a:solidFill>
                  <a:schemeClr val="bg1"/>
                </a:solidFill>
              </a:rPr>
              <a:t>, </a:t>
            </a:r>
            <a:r>
              <a:rPr lang="en-US" sz="1300" dirty="0" err="1">
                <a:solidFill>
                  <a:schemeClr val="bg1"/>
                </a:solidFill>
              </a:rPr>
              <a:t>Sekondi</a:t>
            </a:r>
            <a:r>
              <a:rPr lang="en-US" sz="1300" dirty="0">
                <a:solidFill>
                  <a:schemeClr val="bg1"/>
                </a:solidFill>
              </a:rPr>
              <a:t> </a:t>
            </a:r>
            <a:r>
              <a:rPr lang="en-US" sz="1300" dirty="0" err="1">
                <a:solidFill>
                  <a:schemeClr val="bg1"/>
                </a:solidFill>
              </a:rPr>
              <a:t>Hasaacas</a:t>
            </a:r>
            <a:r>
              <a:rPr lang="en-US" sz="1300" dirty="0">
                <a:solidFill>
                  <a:schemeClr val="bg1"/>
                </a:solidFill>
              </a:rPr>
              <a:t> and </a:t>
            </a:r>
            <a:r>
              <a:rPr lang="en-US" sz="1300" dirty="0" err="1">
                <a:solidFill>
                  <a:schemeClr val="bg1"/>
                </a:solidFill>
              </a:rPr>
              <a:t>Samartex.Division</a:t>
            </a:r>
            <a:r>
              <a:rPr lang="en-US" sz="1300" dirty="0">
                <a:solidFill>
                  <a:schemeClr val="bg1"/>
                </a:solidFill>
              </a:rPr>
              <a:t> two side and one of the oldest club in the country </a:t>
            </a:r>
            <a:r>
              <a:rPr lang="en-US" sz="1300" dirty="0" err="1">
                <a:solidFill>
                  <a:schemeClr val="bg1"/>
                </a:solidFill>
              </a:rPr>
              <a:t>Sekondi</a:t>
            </a:r>
            <a:r>
              <a:rPr lang="en-US" sz="1300" dirty="0">
                <a:solidFill>
                  <a:schemeClr val="bg1"/>
                </a:solidFill>
              </a:rPr>
              <a:t> Eleven Wise will complete the group of clubs for the </a:t>
            </a:r>
            <a:r>
              <a:rPr lang="en-US" sz="1300" dirty="0" err="1">
                <a:solidFill>
                  <a:schemeClr val="bg1"/>
                </a:solidFill>
              </a:rPr>
              <a:t>tournament.The</a:t>
            </a:r>
            <a:r>
              <a:rPr lang="en-US" sz="1300" dirty="0">
                <a:solidFill>
                  <a:schemeClr val="bg1"/>
                </a:solidFill>
              </a:rPr>
              <a:t> tournament has been slated for 15th to 22nd September and the venues for the competition are the </a:t>
            </a:r>
            <a:r>
              <a:rPr lang="en-US" sz="1300" dirty="0" err="1">
                <a:solidFill>
                  <a:schemeClr val="bg1"/>
                </a:solidFill>
              </a:rPr>
              <a:t>Essipong</a:t>
            </a:r>
            <a:r>
              <a:rPr lang="en-US" sz="1300" dirty="0">
                <a:solidFill>
                  <a:schemeClr val="bg1"/>
                </a:solidFill>
              </a:rPr>
              <a:t> and </a:t>
            </a:r>
            <a:r>
              <a:rPr lang="en-US" sz="1300" dirty="0" err="1">
                <a:solidFill>
                  <a:schemeClr val="bg1"/>
                </a:solidFill>
              </a:rPr>
              <a:t>Samartex</a:t>
            </a:r>
            <a:r>
              <a:rPr lang="en-US" sz="1300" dirty="0">
                <a:solidFill>
                  <a:schemeClr val="bg1"/>
                </a:solidFill>
              </a:rPr>
              <a:t> Park.</a:t>
            </a:r>
          </a:p>
        </p:txBody>
      </p:sp>
      <p:pic>
        <p:nvPicPr>
          <p:cNvPr id="7" name="Picture 6" descr="C:\Users\pc\Desktop\Screenshot (48).png"/>
          <p:cNvPicPr/>
          <p:nvPr/>
        </p:nvPicPr>
        <p:blipFill>
          <a:blip r:embed="rId2">
            <a:extLst>
              <a:ext uri="{28A0092B-C50C-407E-A947-70E740481C1C}">
                <a14:useLocalDpi xmlns:a14="http://schemas.microsoft.com/office/drawing/2010/main" val="0"/>
              </a:ext>
            </a:extLst>
          </a:blip>
          <a:srcRect/>
          <a:stretch>
            <a:fillRect/>
          </a:stretch>
        </p:blipFill>
        <p:spPr bwMode="auto">
          <a:xfrm>
            <a:off x="6703385" y="2954599"/>
            <a:ext cx="5332574" cy="2989274"/>
          </a:xfrm>
          <a:prstGeom prst="rect">
            <a:avLst/>
          </a:prstGeom>
          <a:noFill/>
          <a:ln>
            <a:noFill/>
          </a:ln>
        </p:spPr>
      </p:pic>
      <p:sp>
        <p:nvSpPr>
          <p:cNvPr id="6" name="Rectangle 5"/>
          <p:cNvSpPr/>
          <p:nvPr/>
        </p:nvSpPr>
        <p:spPr>
          <a:xfrm>
            <a:off x="9197934" y="108857"/>
            <a:ext cx="1332416" cy="261610"/>
          </a:xfrm>
          <a:prstGeom prst="rect">
            <a:avLst/>
          </a:prstGeom>
        </p:spPr>
        <p:txBody>
          <a:bodyPr wrap="none">
            <a:spAutoFit/>
          </a:bodyPr>
          <a:lstStyle/>
          <a:p>
            <a:r>
              <a:rPr lang="en-US" sz="1100" b="1" i="1" dirty="0" smtClean="0"/>
              <a:t>25</a:t>
            </a:r>
            <a:r>
              <a:rPr lang="en-US" sz="1100" b="1" i="1" baseline="30000" dirty="0" smtClean="0"/>
              <a:t>th</a:t>
            </a:r>
            <a:r>
              <a:rPr lang="en-US" sz="1100" b="1" i="1" dirty="0" smtClean="0"/>
              <a:t> August, 2019</a:t>
            </a:r>
            <a:endParaRPr lang="en-US" sz="1100" b="1" i="1"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272275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t>NSA Runs Refresher Course For Staff</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9475" y="2702124"/>
            <a:ext cx="2620668" cy="1747112"/>
          </a:xfrm>
          <a:prstGeom prst="rect">
            <a:avLst/>
          </a:prstGeom>
        </p:spPr>
      </p:pic>
      <p:sp>
        <p:nvSpPr>
          <p:cNvPr id="11" name="Round Diagonal Corner Rectangle 10"/>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9475" y="4603456"/>
            <a:ext cx="2620668" cy="1747112"/>
          </a:xfrm>
          <a:prstGeom prst="rect">
            <a:avLst/>
          </a:prstGeom>
        </p:spPr>
      </p:pic>
      <p:sp>
        <p:nvSpPr>
          <p:cNvPr id="9" name="TextBox 8"/>
          <p:cNvSpPr txBox="1"/>
          <p:nvPr/>
        </p:nvSpPr>
        <p:spPr>
          <a:xfrm>
            <a:off x="1241015" y="2583394"/>
            <a:ext cx="6895070" cy="3970318"/>
          </a:xfrm>
          <a:prstGeom prst="rect">
            <a:avLst/>
          </a:prstGeom>
          <a:noFill/>
          <a:ln>
            <a:noFill/>
          </a:ln>
        </p:spPr>
        <p:txBody>
          <a:bodyPr wrap="square" rtlCol="0">
            <a:spAutoFit/>
          </a:bodyPr>
          <a:lstStyle/>
          <a:p>
            <a:pPr algn="just"/>
            <a:r>
              <a:rPr lang="en-US" dirty="0">
                <a:solidFill>
                  <a:schemeClr val="bg1"/>
                </a:solidFill>
              </a:rPr>
              <a:t>The National Sports Authority (NSA) is working to build the capacity of its core staff for optimum performance in the discharge of their duties. In an interview with NSA NEWS, the Director General of the National Sports Authority, Professor Peter Twumasi, indicated that the Authority will run regular refresher courses for its staff nationwide in line with the authority’s vision.</a:t>
            </a:r>
          </a:p>
          <a:p>
            <a:pPr algn="just"/>
            <a:r>
              <a:rPr lang="en-US" dirty="0">
                <a:solidFill>
                  <a:schemeClr val="bg1"/>
                </a:solidFill>
              </a:rPr>
              <a:t>He made this comments at the closing ceremony of the two-day Training Workshop for its Regional Directors, administrators and accountants in Kumasi. The </a:t>
            </a:r>
            <a:r>
              <a:rPr lang="en-US" dirty="0" err="1">
                <a:solidFill>
                  <a:schemeClr val="bg1"/>
                </a:solidFill>
              </a:rPr>
              <a:t>programme</a:t>
            </a:r>
            <a:r>
              <a:rPr lang="en-US" dirty="0">
                <a:solidFill>
                  <a:schemeClr val="bg1"/>
                </a:solidFill>
              </a:rPr>
              <a:t> was packaged to improve the leadership and managerial skills of the participants. Resource persons were selected from the controller and accountant general department and KNUST.</a:t>
            </a:r>
          </a:p>
        </p:txBody>
      </p:sp>
      <p:sp>
        <p:nvSpPr>
          <p:cNvPr id="7" name="TextBox 6"/>
          <p:cNvSpPr txBox="1"/>
          <p:nvPr/>
        </p:nvSpPr>
        <p:spPr>
          <a:xfrm>
            <a:off x="9019475" y="205695"/>
            <a:ext cx="2214281" cy="261610"/>
          </a:xfrm>
          <a:prstGeom prst="rect">
            <a:avLst/>
          </a:prstGeom>
          <a:noFill/>
        </p:spPr>
        <p:txBody>
          <a:bodyPr wrap="square" rtlCol="0">
            <a:spAutoFit/>
          </a:bodyPr>
          <a:lstStyle/>
          <a:p>
            <a:r>
              <a:rPr lang="en-US" sz="1100" b="1" i="1" dirty="0" smtClean="0"/>
              <a:t>29th January,2 </a:t>
            </a:r>
            <a:r>
              <a:rPr lang="en-US" sz="1100" b="1" i="1" dirty="0"/>
              <a:t>019</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6200354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5"/>
          <p:cNvSpPr/>
          <p:nvPr/>
        </p:nvSpPr>
        <p:spPr>
          <a:xfrm>
            <a:off x="3752234" y="2209261"/>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175295" cy="728480"/>
          </a:xfrm>
        </p:spPr>
        <p:txBody>
          <a:bodyPr/>
          <a:lstStyle/>
          <a:p>
            <a:r>
              <a:rPr lang="en-US" sz="3000" b="1" dirty="0" smtClean="0"/>
              <a:t>Medalists For Team Ghana In The 2019 African Games</a:t>
            </a:r>
            <a:endParaRPr lang="en-US" sz="3000" b="1" dirty="0"/>
          </a:p>
        </p:txBody>
      </p:sp>
      <p:sp>
        <p:nvSpPr>
          <p:cNvPr id="9" name="TextBox 8"/>
          <p:cNvSpPr txBox="1"/>
          <p:nvPr/>
        </p:nvSpPr>
        <p:spPr>
          <a:xfrm>
            <a:off x="4680256" y="2853836"/>
            <a:ext cx="7166918" cy="3293209"/>
          </a:xfrm>
          <a:prstGeom prst="rect">
            <a:avLst/>
          </a:prstGeom>
          <a:noFill/>
          <a:ln>
            <a:noFill/>
          </a:ln>
        </p:spPr>
        <p:txBody>
          <a:bodyPr wrap="square" rtlCol="0">
            <a:spAutoFit/>
          </a:bodyPr>
          <a:lstStyle/>
          <a:p>
            <a:r>
              <a:rPr lang="en-US" sz="1600" dirty="0" smtClean="0">
                <a:solidFill>
                  <a:schemeClr val="bg1"/>
                </a:solidFill>
              </a:rPr>
              <a:t>1. </a:t>
            </a:r>
            <a:r>
              <a:rPr lang="en-US" sz="1600" dirty="0" err="1" smtClean="0">
                <a:solidFill>
                  <a:schemeClr val="bg1"/>
                </a:solidFill>
              </a:rPr>
              <a:t>Winnifred</a:t>
            </a:r>
            <a:r>
              <a:rPr lang="en-US" sz="1600" dirty="0" smtClean="0">
                <a:solidFill>
                  <a:schemeClr val="bg1"/>
                </a:solidFill>
              </a:rPr>
              <a:t> </a:t>
            </a:r>
            <a:r>
              <a:rPr lang="en-US" sz="1600" dirty="0" err="1" smtClean="0">
                <a:solidFill>
                  <a:schemeClr val="bg1"/>
                </a:solidFill>
              </a:rPr>
              <a:t>Ntumi</a:t>
            </a:r>
            <a:r>
              <a:rPr lang="en-US" sz="1600" dirty="0" smtClean="0">
                <a:solidFill>
                  <a:schemeClr val="bg1"/>
                </a:solidFill>
              </a:rPr>
              <a:t> – 3 bronze (Weightlifting, Women’s 45kg)</a:t>
            </a:r>
          </a:p>
          <a:p>
            <a:r>
              <a:rPr lang="en-US" sz="1600" dirty="0" smtClean="0">
                <a:solidFill>
                  <a:schemeClr val="bg1"/>
                </a:solidFill>
              </a:rPr>
              <a:t>2. David </a:t>
            </a:r>
            <a:r>
              <a:rPr lang="en-US" sz="1600" dirty="0" err="1" smtClean="0">
                <a:solidFill>
                  <a:schemeClr val="bg1"/>
                </a:solidFill>
              </a:rPr>
              <a:t>Akwei</a:t>
            </a:r>
            <a:r>
              <a:rPr lang="en-US" sz="1600" dirty="0" smtClean="0">
                <a:solidFill>
                  <a:schemeClr val="bg1"/>
                </a:solidFill>
              </a:rPr>
              <a:t> – 1 bronze (Weightlifting, Men’s 61kg)</a:t>
            </a:r>
          </a:p>
          <a:p>
            <a:r>
              <a:rPr lang="en-US" sz="1600" dirty="0" smtClean="0">
                <a:solidFill>
                  <a:schemeClr val="bg1"/>
                </a:solidFill>
              </a:rPr>
              <a:t>3. Rose </a:t>
            </a:r>
            <a:r>
              <a:rPr lang="en-US" sz="1600" dirty="0" err="1" smtClean="0">
                <a:solidFill>
                  <a:schemeClr val="bg1"/>
                </a:solidFill>
              </a:rPr>
              <a:t>Yeboah</a:t>
            </a:r>
            <a:r>
              <a:rPr lang="en-US" sz="1600" dirty="0" smtClean="0">
                <a:solidFill>
                  <a:schemeClr val="bg1"/>
                </a:solidFill>
              </a:rPr>
              <a:t> </a:t>
            </a:r>
            <a:r>
              <a:rPr lang="en-US" sz="1600" dirty="0" err="1" smtClean="0">
                <a:solidFill>
                  <a:schemeClr val="bg1"/>
                </a:solidFill>
              </a:rPr>
              <a:t>Amoanimaa</a:t>
            </a:r>
            <a:r>
              <a:rPr lang="en-US" sz="1600" dirty="0" smtClean="0">
                <a:solidFill>
                  <a:schemeClr val="bg1"/>
                </a:solidFill>
              </a:rPr>
              <a:t> – 1 Gold ( Athletics, Women’s High Jump 1.84)</a:t>
            </a:r>
          </a:p>
          <a:p>
            <a:r>
              <a:rPr lang="en-US" sz="1600" dirty="0" smtClean="0">
                <a:solidFill>
                  <a:schemeClr val="bg1"/>
                </a:solidFill>
              </a:rPr>
              <a:t>4. Grace </a:t>
            </a:r>
            <a:r>
              <a:rPr lang="en-US" sz="1600" dirty="0" err="1" smtClean="0">
                <a:solidFill>
                  <a:schemeClr val="bg1"/>
                </a:solidFill>
              </a:rPr>
              <a:t>Obour</a:t>
            </a:r>
            <a:r>
              <a:rPr lang="en-US" sz="1600" dirty="0" smtClean="0">
                <a:solidFill>
                  <a:schemeClr val="bg1"/>
                </a:solidFill>
              </a:rPr>
              <a:t> – 1 bronze(Athletics, 400m 51.86)</a:t>
            </a:r>
          </a:p>
          <a:p>
            <a:r>
              <a:rPr lang="en-US" sz="1600" dirty="0" smtClean="0">
                <a:solidFill>
                  <a:schemeClr val="bg1"/>
                </a:solidFill>
              </a:rPr>
              <a:t>5. Men’s 4x100m Relay team, Sean </a:t>
            </a:r>
            <a:r>
              <a:rPr lang="en-US" sz="1600" dirty="0" err="1" smtClean="0">
                <a:solidFill>
                  <a:schemeClr val="bg1"/>
                </a:solidFill>
              </a:rPr>
              <a:t>Safo-Antwi</a:t>
            </a:r>
            <a:r>
              <a:rPr lang="en-US" sz="1600" dirty="0" smtClean="0">
                <a:solidFill>
                  <a:schemeClr val="bg1"/>
                </a:solidFill>
              </a:rPr>
              <a:t> , Benjamin </a:t>
            </a:r>
            <a:r>
              <a:rPr lang="en-US" sz="1600" dirty="0" err="1" smtClean="0">
                <a:solidFill>
                  <a:schemeClr val="bg1"/>
                </a:solidFill>
              </a:rPr>
              <a:t>Azamati</a:t>
            </a:r>
            <a:r>
              <a:rPr lang="en-US" sz="1600" dirty="0" smtClean="0">
                <a:solidFill>
                  <a:schemeClr val="bg1"/>
                </a:solidFill>
              </a:rPr>
              <a:t> , Martin </a:t>
            </a:r>
          </a:p>
          <a:p>
            <a:r>
              <a:rPr lang="en-US" sz="1600" dirty="0" smtClean="0">
                <a:solidFill>
                  <a:schemeClr val="bg1"/>
                </a:solidFill>
              </a:rPr>
              <a:t>    </a:t>
            </a:r>
            <a:r>
              <a:rPr lang="en-US" sz="1600" dirty="0" err="1" smtClean="0">
                <a:solidFill>
                  <a:schemeClr val="bg1"/>
                </a:solidFill>
              </a:rPr>
              <a:t>Owusu-Antwi</a:t>
            </a:r>
            <a:r>
              <a:rPr lang="en-US" sz="1600" dirty="0" smtClean="0">
                <a:solidFill>
                  <a:schemeClr val="bg1"/>
                </a:solidFill>
              </a:rPr>
              <a:t> &amp; Joseph Paul </a:t>
            </a:r>
            <a:r>
              <a:rPr lang="en-US" sz="1600" dirty="0" err="1" smtClean="0">
                <a:solidFill>
                  <a:schemeClr val="bg1"/>
                </a:solidFill>
              </a:rPr>
              <a:t>Amoah</a:t>
            </a:r>
            <a:r>
              <a:rPr lang="en-US" sz="1600" dirty="0" smtClean="0">
                <a:solidFill>
                  <a:schemeClr val="bg1"/>
                </a:solidFill>
              </a:rPr>
              <a:t> – 1 Gold ( Athletics, 38.30 )</a:t>
            </a:r>
          </a:p>
          <a:p>
            <a:r>
              <a:rPr lang="en-US" sz="1600" dirty="0" smtClean="0">
                <a:solidFill>
                  <a:schemeClr val="bg1"/>
                </a:solidFill>
              </a:rPr>
              <a:t>6. Christian </a:t>
            </a:r>
            <a:r>
              <a:rPr lang="en-US" sz="1600" dirty="0" err="1" smtClean="0">
                <a:solidFill>
                  <a:schemeClr val="bg1"/>
                </a:solidFill>
              </a:rPr>
              <a:t>Amoah</a:t>
            </a:r>
            <a:r>
              <a:rPr lang="en-US" sz="1600" dirty="0" smtClean="0">
                <a:solidFill>
                  <a:schemeClr val="bg1"/>
                </a:solidFill>
              </a:rPr>
              <a:t> – 3 bronze (Weightlifting, Men’s 89kg)</a:t>
            </a:r>
          </a:p>
          <a:p>
            <a:r>
              <a:rPr lang="en-US" sz="1600" dirty="0" smtClean="0">
                <a:solidFill>
                  <a:schemeClr val="bg1"/>
                </a:solidFill>
              </a:rPr>
              <a:t>7. Forrester </a:t>
            </a:r>
            <a:r>
              <a:rPr lang="en-US" sz="1600" dirty="0" err="1" smtClean="0">
                <a:solidFill>
                  <a:schemeClr val="bg1"/>
                </a:solidFill>
              </a:rPr>
              <a:t>Osei</a:t>
            </a:r>
            <a:r>
              <a:rPr lang="en-US" sz="1600" dirty="0" smtClean="0">
                <a:solidFill>
                  <a:schemeClr val="bg1"/>
                </a:solidFill>
              </a:rPr>
              <a:t> – 1 Silver (Weightlifting, Men’s 89kg)</a:t>
            </a:r>
          </a:p>
          <a:p>
            <a:r>
              <a:rPr lang="en-US" sz="1600" dirty="0" smtClean="0">
                <a:solidFill>
                  <a:schemeClr val="bg1"/>
                </a:solidFill>
              </a:rPr>
              <a:t>8. </a:t>
            </a:r>
            <a:r>
              <a:rPr lang="en-US" sz="1600" dirty="0" err="1" smtClean="0">
                <a:solidFill>
                  <a:schemeClr val="bg1"/>
                </a:solidFill>
              </a:rPr>
              <a:t>Shakul</a:t>
            </a:r>
            <a:r>
              <a:rPr lang="en-US" sz="1600" dirty="0" smtClean="0">
                <a:solidFill>
                  <a:schemeClr val="bg1"/>
                </a:solidFill>
              </a:rPr>
              <a:t> </a:t>
            </a:r>
            <a:r>
              <a:rPr lang="en-US" sz="1600" dirty="0" err="1" smtClean="0">
                <a:solidFill>
                  <a:schemeClr val="bg1"/>
                </a:solidFill>
              </a:rPr>
              <a:t>Samed</a:t>
            </a:r>
            <a:r>
              <a:rPr lang="en-US" sz="1600" dirty="0" smtClean="0">
                <a:solidFill>
                  <a:schemeClr val="bg1"/>
                </a:solidFill>
              </a:rPr>
              <a:t> – 1 bronze (Boxing, Men’s Light Heavyweight 81kg)</a:t>
            </a:r>
          </a:p>
          <a:p>
            <a:r>
              <a:rPr lang="en-US" sz="1600" dirty="0" smtClean="0">
                <a:solidFill>
                  <a:schemeClr val="bg1"/>
                </a:solidFill>
              </a:rPr>
              <a:t>9. Deborah </a:t>
            </a:r>
            <a:r>
              <a:rPr lang="en-US" sz="1600" dirty="0" err="1" smtClean="0">
                <a:solidFill>
                  <a:schemeClr val="bg1"/>
                </a:solidFill>
              </a:rPr>
              <a:t>Acquah</a:t>
            </a:r>
            <a:r>
              <a:rPr lang="en-US" sz="1600" dirty="0" smtClean="0">
                <a:solidFill>
                  <a:schemeClr val="bg1"/>
                </a:solidFill>
              </a:rPr>
              <a:t> – 1 Silver ( Athletics, Women’s Long Jump 6.37 )</a:t>
            </a:r>
          </a:p>
          <a:p>
            <a:r>
              <a:rPr lang="en-US" sz="1600" dirty="0">
                <a:solidFill>
                  <a:schemeClr val="bg1"/>
                </a:solidFill>
              </a:rPr>
              <a:t> </a:t>
            </a:r>
            <a:r>
              <a:rPr lang="en-US" sz="1600" dirty="0" smtClean="0">
                <a:solidFill>
                  <a:schemeClr val="bg1"/>
                </a:solidFill>
              </a:rPr>
              <a:t>   Gold – 2 , Silver – 2 , Bronze – 9</a:t>
            </a:r>
            <a:endParaRPr lang="en-US" sz="1600" dirty="0">
              <a:solidFill>
                <a:schemeClr val="bg1"/>
              </a:solidFill>
            </a:endParaRPr>
          </a:p>
        </p:txBody>
      </p:sp>
      <p:pic>
        <p:nvPicPr>
          <p:cNvPr id="7" name="Picture 6" descr="C:\Users\pc\Desktop\Screenshot (51).png"/>
          <p:cNvPicPr/>
          <p:nvPr/>
        </p:nvPicPr>
        <p:blipFill>
          <a:blip r:embed="rId2">
            <a:extLst>
              <a:ext uri="{28A0092B-C50C-407E-A947-70E740481C1C}">
                <a14:useLocalDpi xmlns:a14="http://schemas.microsoft.com/office/drawing/2010/main" val="0"/>
              </a:ext>
            </a:extLst>
          </a:blip>
          <a:srcRect/>
          <a:stretch>
            <a:fillRect/>
          </a:stretch>
        </p:blipFill>
        <p:spPr bwMode="auto">
          <a:xfrm>
            <a:off x="486032" y="3348234"/>
            <a:ext cx="4003591" cy="2304415"/>
          </a:xfrm>
          <a:prstGeom prst="rect">
            <a:avLst/>
          </a:prstGeom>
          <a:noFill/>
          <a:ln>
            <a:noFill/>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1829708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smtClean="0"/>
              <a:t>African Games, Rabat 2019</a:t>
            </a:r>
            <a:endParaRPr lang="en-US" sz="30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1947" y="2214585"/>
            <a:ext cx="3147905" cy="236092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710" y="2214586"/>
            <a:ext cx="3147905" cy="236092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9764" y="2214586"/>
            <a:ext cx="3147905" cy="23609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9274" y="4323619"/>
            <a:ext cx="3228507" cy="236420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710" y="4323619"/>
            <a:ext cx="3147905" cy="236420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9764" y="4323619"/>
            <a:ext cx="3147905" cy="2364208"/>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1369110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3752234" y="2209261"/>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9175295" cy="728480"/>
          </a:xfrm>
        </p:spPr>
        <p:txBody>
          <a:bodyPr/>
          <a:lstStyle/>
          <a:p>
            <a:r>
              <a:rPr lang="en-US" sz="3000" b="1" dirty="0" smtClean="0"/>
              <a:t>NSA Boss Visits Nyinahin Stadium To Inspect Ongoing Stadium Project Under Construction</a:t>
            </a:r>
            <a:endParaRPr lang="en-US" sz="3000" b="1" dirty="0"/>
          </a:p>
        </p:txBody>
      </p:sp>
      <p:sp>
        <p:nvSpPr>
          <p:cNvPr id="9" name="TextBox 8"/>
          <p:cNvSpPr txBox="1"/>
          <p:nvPr/>
        </p:nvSpPr>
        <p:spPr>
          <a:xfrm>
            <a:off x="5871276" y="2700890"/>
            <a:ext cx="5955717" cy="3693319"/>
          </a:xfrm>
          <a:prstGeom prst="rect">
            <a:avLst/>
          </a:prstGeom>
          <a:noFill/>
          <a:ln>
            <a:noFill/>
          </a:ln>
        </p:spPr>
        <p:txBody>
          <a:bodyPr wrap="square" rtlCol="0">
            <a:spAutoFit/>
          </a:bodyPr>
          <a:lstStyle/>
          <a:p>
            <a:pPr algn="just"/>
            <a:r>
              <a:rPr lang="en-US" dirty="0" smtClean="0">
                <a:solidFill>
                  <a:schemeClr val="bg1"/>
                </a:solidFill>
              </a:rPr>
              <a:t>The Director-General of the National Sports Authority, Prof. Peter Twumasi together with Hon Isaac </a:t>
            </a:r>
            <a:r>
              <a:rPr lang="en-US" dirty="0" err="1" smtClean="0">
                <a:solidFill>
                  <a:schemeClr val="bg1"/>
                </a:solidFill>
              </a:rPr>
              <a:t>Asiamah</a:t>
            </a:r>
            <a:r>
              <a:rPr lang="en-US" dirty="0" smtClean="0">
                <a:solidFill>
                  <a:schemeClr val="bg1"/>
                </a:solidFill>
              </a:rPr>
              <a:t>, Ghana’s Minister of Youth and Sports visited the Nyinahin Stadium site to inspect the ongoing project which is part of the ten (10) new stadia under construction by Government in the ten old regions.</a:t>
            </a:r>
          </a:p>
          <a:p>
            <a:pPr algn="just"/>
            <a:endParaRPr lang="en-US" dirty="0" smtClean="0">
              <a:solidFill>
                <a:schemeClr val="bg1"/>
              </a:solidFill>
            </a:endParaRPr>
          </a:p>
          <a:p>
            <a:pPr algn="just"/>
            <a:r>
              <a:rPr lang="en-US" dirty="0" smtClean="0">
                <a:solidFill>
                  <a:schemeClr val="bg1"/>
                </a:solidFill>
              </a:rPr>
              <a:t>Work has advanced and the pitch is being grassed and stands roofed. The facility with 500 seating capacity is expected to host about 20 sporting disciplines as well as IT training </a:t>
            </a:r>
            <a:r>
              <a:rPr lang="en-US" dirty="0" err="1" smtClean="0">
                <a:solidFill>
                  <a:schemeClr val="bg1"/>
                </a:solidFill>
              </a:rPr>
              <a:t>centres</a:t>
            </a:r>
            <a:r>
              <a:rPr lang="en-US" dirty="0" smtClean="0">
                <a:solidFill>
                  <a:schemeClr val="bg1"/>
                </a:solidFill>
              </a:rPr>
              <a:t> and hostel facility (70-bed capacity).</a:t>
            </a:r>
            <a:endParaRPr lang="en-US"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584" y="2927365"/>
            <a:ext cx="5343877" cy="3240371"/>
          </a:xfrm>
          <a:prstGeom prst="rect">
            <a:avLst/>
          </a:prstGeom>
        </p:spPr>
      </p:pic>
      <p:sp>
        <p:nvSpPr>
          <p:cNvPr id="7" name="TextBox 6"/>
          <p:cNvSpPr txBox="1"/>
          <p:nvPr/>
        </p:nvSpPr>
        <p:spPr>
          <a:xfrm>
            <a:off x="8849135" y="193099"/>
            <a:ext cx="2214281" cy="261610"/>
          </a:xfrm>
          <a:prstGeom prst="rect">
            <a:avLst/>
          </a:prstGeom>
          <a:noFill/>
        </p:spPr>
        <p:txBody>
          <a:bodyPr wrap="square" rtlCol="0">
            <a:spAutoFit/>
          </a:bodyPr>
          <a:lstStyle/>
          <a:p>
            <a:pPr algn="just"/>
            <a:r>
              <a:rPr lang="en-US" sz="1100" b="1" i="1" dirty="0" smtClean="0">
                <a:solidFill>
                  <a:schemeClr val="bg2">
                    <a:lumMod val="10000"/>
                  </a:schemeClr>
                </a:solidFill>
              </a:rPr>
              <a:t>9</a:t>
            </a:r>
            <a:r>
              <a:rPr lang="en-US" sz="1100" b="1" i="1" baseline="30000" dirty="0" smtClean="0">
                <a:solidFill>
                  <a:schemeClr val="bg2">
                    <a:lumMod val="10000"/>
                  </a:schemeClr>
                </a:solidFill>
              </a:rPr>
              <a:t>th</a:t>
            </a:r>
            <a:r>
              <a:rPr lang="en-US" sz="1100" b="1" i="1" dirty="0" smtClean="0">
                <a:solidFill>
                  <a:schemeClr val="bg2">
                    <a:lumMod val="10000"/>
                  </a:schemeClr>
                </a:solidFill>
              </a:rPr>
              <a:t> September, 2019</a:t>
            </a:r>
            <a:endParaRPr lang="en-US" sz="1100" b="1" i="1" dirty="0">
              <a:solidFill>
                <a:schemeClr val="bg2">
                  <a:lumMod val="10000"/>
                </a:schemeClr>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164418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Diagonal Corner Rectangle 11"/>
          <p:cNvSpPr/>
          <p:nvPr/>
        </p:nvSpPr>
        <p:spPr>
          <a:xfrm>
            <a:off x="211176" y="2245119"/>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947920"/>
            <a:ext cx="10616916" cy="728480"/>
          </a:xfrm>
        </p:spPr>
        <p:txBody>
          <a:bodyPr/>
          <a:lstStyle/>
          <a:p>
            <a:r>
              <a:rPr lang="en-US" sz="3200" b="1" dirty="0"/>
              <a:t>NSA Donates To The GPF</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
        <p:nvSpPr>
          <p:cNvPr id="4" name="TextBox 3"/>
          <p:cNvSpPr txBox="1"/>
          <p:nvPr/>
        </p:nvSpPr>
        <p:spPr>
          <a:xfrm>
            <a:off x="975363" y="3056964"/>
            <a:ext cx="6438450" cy="3139321"/>
          </a:xfrm>
          <a:prstGeom prst="rect">
            <a:avLst/>
          </a:prstGeom>
          <a:noFill/>
        </p:spPr>
        <p:txBody>
          <a:bodyPr wrap="square" rtlCol="0">
            <a:spAutoFit/>
          </a:bodyPr>
          <a:lstStyle/>
          <a:p>
            <a:pPr algn="just"/>
            <a:r>
              <a:rPr lang="en-US" dirty="0">
                <a:solidFill>
                  <a:schemeClr val="bg1"/>
                </a:solidFill>
              </a:rPr>
              <a:t>The National Sports Authority (NSA) has donated an amount of Ghȼ10,000 to the Ghana Powerlifting Federation.</a:t>
            </a:r>
          </a:p>
          <a:p>
            <a:pPr algn="just"/>
            <a:r>
              <a:rPr lang="en-US" dirty="0">
                <a:solidFill>
                  <a:schemeClr val="bg1"/>
                </a:solidFill>
              </a:rPr>
              <a:t>At a brief ceremony, this afternoon in Accra, the Director-General of the NSA Professor Peter </a:t>
            </a:r>
            <a:r>
              <a:rPr lang="en-US" dirty="0" err="1">
                <a:solidFill>
                  <a:schemeClr val="bg1"/>
                </a:solidFill>
              </a:rPr>
              <a:t>Twumasi</a:t>
            </a:r>
            <a:r>
              <a:rPr lang="en-US" dirty="0">
                <a:solidFill>
                  <a:schemeClr val="bg1"/>
                </a:solidFill>
              </a:rPr>
              <a:t> congratulated the federation for their remarkable achievement at the just ended Commonwealth Games in Canada adding that, the gesture is intended to support the federation so as to help develop the Powerlifting discipline.</a:t>
            </a:r>
          </a:p>
          <a:p>
            <a:pPr algn="just"/>
            <a:endParaRPr lang="en-US"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2002" y="2315470"/>
            <a:ext cx="2795009" cy="186424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2002" y="4509246"/>
            <a:ext cx="2809715" cy="1874057"/>
          </a:xfrm>
          <a:prstGeom prst="rect">
            <a:avLst/>
          </a:prstGeom>
        </p:spPr>
      </p:pic>
      <p:sp>
        <p:nvSpPr>
          <p:cNvPr id="15" name="TextBox 14"/>
          <p:cNvSpPr txBox="1"/>
          <p:nvPr/>
        </p:nvSpPr>
        <p:spPr>
          <a:xfrm>
            <a:off x="8989718" y="178045"/>
            <a:ext cx="2214281" cy="261610"/>
          </a:xfrm>
          <a:prstGeom prst="rect">
            <a:avLst/>
          </a:prstGeom>
          <a:noFill/>
        </p:spPr>
        <p:txBody>
          <a:bodyPr wrap="square" rtlCol="0">
            <a:spAutoFit/>
          </a:bodyPr>
          <a:lstStyle/>
          <a:p>
            <a:pPr algn="just"/>
            <a:r>
              <a:rPr lang="en-US" sz="1100" dirty="0"/>
              <a:t>2019/10/17</a:t>
            </a:r>
            <a:endParaRPr lang="en-US" sz="1100" b="1" i="1" dirty="0">
              <a:solidFill>
                <a:schemeClr val="bg2">
                  <a:lumMod val="10000"/>
                </a:schemeClr>
              </a:solidFill>
            </a:endParaRPr>
          </a:p>
        </p:txBody>
      </p:sp>
    </p:spTree>
    <p:extLst>
      <p:ext uri="{BB962C8B-B14F-4D97-AF65-F5344CB8AC3E}">
        <p14:creationId xmlns:p14="http://schemas.microsoft.com/office/powerpoint/2010/main" val="26356905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8"/>
          <p:cNvSpPr/>
          <p:nvPr/>
        </p:nvSpPr>
        <p:spPr>
          <a:xfrm>
            <a:off x="211176" y="2245119"/>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200" b="1" dirty="0"/>
              <a:t>Ghana, Colombia to Partner for Sports Development</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
        <p:nvSpPr>
          <p:cNvPr id="3" name="TextBox 2"/>
          <p:cNvSpPr txBox="1"/>
          <p:nvPr/>
        </p:nvSpPr>
        <p:spPr>
          <a:xfrm>
            <a:off x="1154954" y="3016853"/>
            <a:ext cx="6409764" cy="2862322"/>
          </a:xfrm>
          <a:prstGeom prst="rect">
            <a:avLst/>
          </a:prstGeom>
          <a:noFill/>
        </p:spPr>
        <p:txBody>
          <a:bodyPr wrap="square" rtlCol="0">
            <a:spAutoFit/>
          </a:bodyPr>
          <a:lstStyle/>
          <a:p>
            <a:pPr algn="just"/>
            <a:r>
              <a:rPr lang="en-US" sz="2000" dirty="0">
                <a:solidFill>
                  <a:schemeClr val="bg1"/>
                </a:solidFill>
              </a:rPr>
              <a:t>Ghana and Colombia are considering a partnership that will see the two countries share expertise in sports development and promotion.</a:t>
            </a:r>
          </a:p>
          <a:p>
            <a:pPr algn="just"/>
            <a:r>
              <a:rPr lang="en-US" sz="2000" dirty="0">
                <a:solidFill>
                  <a:schemeClr val="bg1"/>
                </a:solidFill>
              </a:rPr>
              <a:t>This came to light when the Colombian Ambassador to Ghana, Claudia </a:t>
            </a:r>
            <a:r>
              <a:rPr lang="en-US" sz="2000" dirty="0" err="1">
                <a:solidFill>
                  <a:schemeClr val="bg1"/>
                </a:solidFill>
              </a:rPr>
              <a:t>Turbay</a:t>
            </a:r>
            <a:r>
              <a:rPr lang="en-US" sz="2000" dirty="0">
                <a:solidFill>
                  <a:schemeClr val="bg1"/>
                </a:solidFill>
              </a:rPr>
              <a:t> </a:t>
            </a:r>
            <a:r>
              <a:rPr lang="en-US" sz="2000" dirty="0" err="1">
                <a:solidFill>
                  <a:schemeClr val="bg1"/>
                </a:solidFill>
              </a:rPr>
              <a:t>Quinterom</a:t>
            </a:r>
            <a:r>
              <a:rPr lang="en-US" sz="2000" dirty="0">
                <a:solidFill>
                  <a:schemeClr val="bg1"/>
                </a:solidFill>
              </a:rPr>
              <a:t> her Special Assistant and two </a:t>
            </a:r>
            <a:r>
              <a:rPr lang="en-US" sz="2000" dirty="0" err="1">
                <a:solidFill>
                  <a:schemeClr val="bg1"/>
                </a:solidFill>
              </a:rPr>
              <a:t>paralympic</a:t>
            </a:r>
            <a:r>
              <a:rPr lang="en-US" sz="2000" dirty="0">
                <a:solidFill>
                  <a:schemeClr val="bg1"/>
                </a:solidFill>
              </a:rPr>
              <a:t> trainers met with a delegation of top Ghanaian sports officials.</a:t>
            </a:r>
          </a:p>
          <a:p>
            <a:pPr algn="just"/>
            <a:endParaRPr lang="en-US" sz="20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32" y="3016853"/>
            <a:ext cx="4318438" cy="2586012"/>
          </a:xfrm>
          <a:prstGeom prst="rect">
            <a:avLst/>
          </a:prstGeom>
        </p:spPr>
      </p:pic>
      <p:sp>
        <p:nvSpPr>
          <p:cNvPr id="14" name="TextBox 13"/>
          <p:cNvSpPr txBox="1"/>
          <p:nvPr/>
        </p:nvSpPr>
        <p:spPr>
          <a:xfrm>
            <a:off x="8849135" y="193099"/>
            <a:ext cx="2214281" cy="261610"/>
          </a:xfrm>
          <a:prstGeom prst="rect">
            <a:avLst/>
          </a:prstGeom>
          <a:noFill/>
        </p:spPr>
        <p:txBody>
          <a:bodyPr wrap="square" rtlCol="0">
            <a:spAutoFit/>
          </a:bodyPr>
          <a:lstStyle/>
          <a:p>
            <a:pPr algn="just"/>
            <a:r>
              <a:rPr lang="en-US" sz="1100" dirty="0"/>
              <a:t>2019/10/10</a:t>
            </a:r>
            <a:endParaRPr lang="en-US" sz="1100" b="1" i="1" dirty="0">
              <a:solidFill>
                <a:schemeClr val="bg2">
                  <a:lumMod val="10000"/>
                </a:schemeClr>
              </a:solidFill>
            </a:endParaRPr>
          </a:p>
        </p:txBody>
      </p:sp>
    </p:spTree>
    <p:extLst>
      <p:ext uri="{BB962C8B-B14F-4D97-AF65-F5344CB8AC3E}">
        <p14:creationId xmlns:p14="http://schemas.microsoft.com/office/powerpoint/2010/main" val="14478907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7"/>
          <p:cNvSpPr/>
          <p:nvPr/>
        </p:nvSpPr>
        <p:spPr>
          <a:xfrm>
            <a:off x="3752234" y="2209261"/>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954" y="816397"/>
            <a:ext cx="8761413" cy="728480"/>
          </a:xfrm>
        </p:spPr>
        <p:txBody>
          <a:bodyPr/>
          <a:lstStyle/>
          <a:p>
            <a:r>
              <a:rPr lang="en-US" sz="3200" b="1" dirty="0"/>
              <a:t>NSA Donates To Hockey Association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
        <p:nvSpPr>
          <p:cNvPr id="3" name="TextBox 2"/>
          <p:cNvSpPr txBox="1"/>
          <p:nvPr/>
        </p:nvSpPr>
        <p:spPr>
          <a:xfrm>
            <a:off x="173150" y="1762068"/>
            <a:ext cx="3502381" cy="3679866"/>
          </a:xfrm>
          <a:prstGeom prst="rect">
            <a:avLst/>
          </a:prstGeom>
          <a:noFill/>
        </p:spPr>
        <p:txBody>
          <a:bodyPr wrap="square" rtlCol="0">
            <a:spAutoFit/>
          </a:bodyPr>
          <a:lstStyle/>
          <a:p>
            <a:endParaRPr lang="en-US" dirty="0"/>
          </a:p>
        </p:txBody>
      </p:sp>
      <p:sp>
        <p:nvSpPr>
          <p:cNvPr id="7" name="TextBox 6"/>
          <p:cNvSpPr txBox="1"/>
          <p:nvPr/>
        </p:nvSpPr>
        <p:spPr>
          <a:xfrm>
            <a:off x="4697727" y="3094792"/>
            <a:ext cx="6589059" cy="2308324"/>
          </a:xfrm>
          <a:prstGeom prst="rect">
            <a:avLst/>
          </a:prstGeom>
          <a:noFill/>
        </p:spPr>
        <p:txBody>
          <a:bodyPr wrap="square" rtlCol="0">
            <a:spAutoFit/>
          </a:bodyPr>
          <a:lstStyle/>
          <a:p>
            <a:pPr algn="just"/>
            <a:r>
              <a:rPr lang="en-US" smtClean="0">
                <a:solidFill>
                  <a:schemeClr val="bg1"/>
                </a:solidFill>
              </a:rPr>
              <a:t>The National Sports Authority has presented a sum of Ghc 10,000 to The Ghana Hockey Association in Accra.</a:t>
            </a:r>
            <a:br>
              <a:rPr lang="en-US" smtClean="0">
                <a:solidFill>
                  <a:schemeClr val="bg1"/>
                </a:solidFill>
              </a:rPr>
            </a:br>
            <a:r>
              <a:rPr lang="en-US" smtClean="0">
                <a:solidFill>
                  <a:schemeClr val="bg1"/>
                </a:solidFill>
              </a:rPr>
              <a:t>At a brief ceremony at the Accra Sports Stadium yesterday, the Director General of the NSA, Professor Peter Twumasi said the amount was given to the association by the NSA as a form of appreciation for their sterling performance at the just ended African Games hockey championship in South Africa.</a:t>
            </a:r>
            <a:endParaRPr lang="en-US" dirty="0">
              <a:solidFill>
                <a:schemeClr val="bg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263" y="2360571"/>
            <a:ext cx="3102869" cy="182456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263" y="4545463"/>
            <a:ext cx="3102869" cy="2069588"/>
          </a:xfrm>
          <a:prstGeom prst="rect">
            <a:avLst/>
          </a:prstGeom>
        </p:spPr>
      </p:pic>
      <p:sp>
        <p:nvSpPr>
          <p:cNvPr id="11" name="TextBox 10"/>
          <p:cNvSpPr txBox="1"/>
          <p:nvPr/>
        </p:nvSpPr>
        <p:spPr>
          <a:xfrm>
            <a:off x="8849135" y="193099"/>
            <a:ext cx="2214281" cy="261610"/>
          </a:xfrm>
          <a:prstGeom prst="rect">
            <a:avLst/>
          </a:prstGeom>
          <a:noFill/>
        </p:spPr>
        <p:txBody>
          <a:bodyPr wrap="square" rtlCol="0">
            <a:spAutoFit/>
          </a:bodyPr>
          <a:lstStyle/>
          <a:p>
            <a:pPr algn="just"/>
            <a:r>
              <a:rPr lang="en-US" sz="1100" dirty="0"/>
              <a:t>2019/09/19</a:t>
            </a:r>
            <a:endParaRPr lang="en-US" sz="1100" b="1" i="1" dirty="0">
              <a:solidFill>
                <a:schemeClr val="bg2">
                  <a:lumMod val="10000"/>
                </a:schemeClr>
              </a:solidFill>
            </a:endParaRPr>
          </a:p>
        </p:txBody>
      </p:sp>
    </p:spTree>
    <p:extLst>
      <p:ext uri="{BB962C8B-B14F-4D97-AF65-F5344CB8AC3E}">
        <p14:creationId xmlns:p14="http://schemas.microsoft.com/office/powerpoint/2010/main" val="5278894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47920"/>
            <a:ext cx="10616916" cy="728480"/>
          </a:xfrm>
        </p:spPr>
        <p:txBody>
          <a:bodyPr/>
          <a:lstStyle/>
          <a:p>
            <a:r>
              <a:rPr lang="en-US" sz="3000" b="1" dirty="0" smtClean="0"/>
              <a:t>Renovation Of The Accra Sports Stadium</a:t>
            </a:r>
            <a:endParaRPr lang="en-US" sz="30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124" y="2361252"/>
            <a:ext cx="3841426" cy="216080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310" y="4493436"/>
            <a:ext cx="3891752" cy="218911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164" y="2361252"/>
            <a:ext cx="3841427" cy="216080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164" y="4489306"/>
            <a:ext cx="3899093" cy="219324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7264" y="4489307"/>
            <a:ext cx="3899093" cy="219324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204" y="2338252"/>
            <a:ext cx="3882315" cy="218380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19959408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smtClean="0"/>
              <a:t>A Renovated Accra Sports Stadium</a:t>
            </a:r>
            <a:endParaRPr lang="en-US" sz="30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057" y="4559274"/>
            <a:ext cx="3831174" cy="215503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57" y="2259800"/>
            <a:ext cx="3899646" cy="219355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4028" y="3327215"/>
            <a:ext cx="3639672" cy="204731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1689" y="3327215"/>
            <a:ext cx="3720353" cy="209269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18795350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816397"/>
            <a:ext cx="8761413" cy="728480"/>
          </a:xfrm>
        </p:spPr>
        <p:txBody>
          <a:bodyPr/>
          <a:lstStyle/>
          <a:p>
            <a:r>
              <a:rPr lang="en-US" sz="3000" b="1" dirty="0" smtClean="0"/>
              <a:t>Establishment Of A New Website For The Authority-</a:t>
            </a:r>
            <a:endParaRPr lang="en-US" sz="3000" b="1" dirty="0"/>
          </a:p>
        </p:txBody>
      </p:sp>
      <p:sp>
        <p:nvSpPr>
          <p:cNvPr id="4" name="TextBox 3"/>
          <p:cNvSpPr txBox="1"/>
          <p:nvPr/>
        </p:nvSpPr>
        <p:spPr>
          <a:xfrm>
            <a:off x="3079063" y="1167907"/>
            <a:ext cx="4913194" cy="461665"/>
          </a:xfrm>
          <a:prstGeom prst="rect">
            <a:avLst/>
          </a:prstGeom>
          <a:noFill/>
        </p:spPr>
        <p:txBody>
          <a:bodyPr wrap="square" rtlCol="0">
            <a:spAutoFit/>
          </a:bodyPr>
          <a:lstStyle/>
          <a:p>
            <a:r>
              <a:rPr lang="en-US" sz="2400" b="1" i="1" dirty="0" smtClean="0">
                <a:solidFill>
                  <a:srgbClr val="FFC000"/>
                </a:solidFill>
              </a:rPr>
              <a:t>www.sportsauthority.gov.gh</a:t>
            </a:r>
            <a:endParaRPr lang="en-US" sz="2400" b="1" i="1" dirty="0">
              <a:solidFill>
                <a:srgbClr val="FFC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833" y="2175932"/>
            <a:ext cx="9539785" cy="455579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4294001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816397"/>
            <a:ext cx="8761413" cy="739448"/>
          </a:xfrm>
        </p:spPr>
        <p:txBody>
          <a:bodyPr/>
          <a:lstStyle/>
          <a:p>
            <a:r>
              <a:rPr lang="en-US" sz="3000" b="1" dirty="0" smtClean="0"/>
              <a:t>Establishment of a New Website for the Authority-</a:t>
            </a:r>
            <a:endParaRPr lang="en-US" sz="3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443" y="2127219"/>
            <a:ext cx="9503947" cy="4628316"/>
          </a:xfrm>
          <a:prstGeom prst="rect">
            <a:avLst/>
          </a:prstGeom>
        </p:spPr>
      </p:pic>
      <p:sp>
        <p:nvSpPr>
          <p:cNvPr id="5" name="TextBox 4"/>
          <p:cNvSpPr txBox="1"/>
          <p:nvPr/>
        </p:nvSpPr>
        <p:spPr>
          <a:xfrm>
            <a:off x="3079063" y="1186121"/>
            <a:ext cx="4913194" cy="461665"/>
          </a:xfrm>
          <a:prstGeom prst="rect">
            <a:avLst/>
          </a:prstGeom>
          <a:noFill/>
        </p:spPr>
        <p:txBody>
          <a:bodyPr wrap="square" rtlCol="0">
            <a:spAutoFit/>
          </a:bodyPr>
          <a:lstStyle/>
          <a:p>
            <a:r>
              <a:rPr lang="en-US" sz="2400" b="1" i="1" dirty="0" smtClean="0">
                <a:solidFill>
                  <a:srgbClr val="FFC000"/>
                </a:solidFill>
              </a:rPr>
              <a:t>www.sportsauthority.gov.gh</a:t>
            </a:r>
            <a:endParaRPr lang="en-US" sz="2400" b="1" i="1" dirty="0">
              <a:solidFill>
                <a:srgbClr val="FFC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3830321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Diagonal Corner Rectangle 10"/>
          <p:cNvSpPr/>
          <p:nvPr/>
        </p:nvSpPr>
        <p:spPr>
          <a:xfrm>
            <a:off x="3752234" y="2209261"/>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000" b="1" dirty="0"/>
              <a:t>National Cross Country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715" y="2708075"/>
            <a:ext cx="2620668" cy="174711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715" y="4752776"/>
            <a:ext cx="2620668" cy="1747112"/>
          </a:xfrm>
          <a:prstGeom prst="rect">
            <a:avLst/>
          </a:prstGeom>
        </p:spPr>
      </p:pic>
      <p:sp>
        <p:nvSpPr>
          <p:cNvPr id="3" name="TextBox 2"/>
          <p:cNvSpPr txBox="1"/>
          <p:nvPr/>
        </p:nvSpPr>
        <p:spPr>
          <a:xfrm>
            <a:off x="8583034" y="169836"/>
            <a:ext cx="2214281" cy="261610"/>
          </a:xfrm>
          <a:prstGeom prst="rect">
            <a:avLst/>
          </a:prstGeom>
          <a:noFill/>
        </p:spPr>
        <p:txBody>
          <a:bodyPr wrap="square" rtlCol="0">
            <a:spAutoFit/>
          </a:bodyPr>
          <a:lstStyle/>
          <a:p>
            <a:r>
              <a:rPr lang="en-US" sz="1100" b="1" i="1" dirty="0"/>
              <a:t>7th to 9th February,2 019</a:t>
            </a:r>
          </a:p>
        </p:txBody>
      </p:sp>
      <p:sp>
        <p:nvSpPr>
          <p:cNvPr id="7" name="TextBox 6"/>
          <p:cNvSpPr txBox="1"/>
          <p:nvPr/>
        </p:nvSpPr>
        <p:spPr>
          <a:xfrm>
            <a:off x="3967764" y="2318296"/>
            <a:ext cx="7853127" cy="4539704"/>
          </a:xfrm>
          <a:prstGeom prst="rect">
            <a:avLst/>
          </a:prstGeom>
          <a:noFill/>
        </p:spPr>
        <p:txBody>
          <a:bodyPr wrap="square" rtlCol="0">
            <a:spAutoFit/>
          </a:bodyPr>
          <a:lstStyle/>
          <a:p>
            <a:pPr algn="just"/>
            <a:r>
              <a:rPr lang="en-US" sz="1700" dirty="0">
                <a:solidFill>
                  <a:schemeClr val="bg1"/>
                </a:solidFill>
              </a:rPr>
              <a:t>Colorful national cross Country event took place at </a:t>
            </a:r>
            <a:r>
              <a:rPr lang="en-US" sz="1700" dirty="0" err="1">
                <a:solidFill>
                  <a:schemeClr val="bg1"/>
                </a:solidFill>
              </a:rPr>
              <a:t>Mpohor</a:t>
            </a:r>
            <a:r>
              <a:rPr lang="en-US" sz="1700" dirty="0">
                <a:solidFill>
                  <a:schemeClr val="bg1"/>
                </a:solidFill>
              </a:rPr>
              <a:t> in the western region from 7th to 9th February,2 019. Six males and females respectively from each region participated in the event which covered a distance of ten kilometers. Malik </a:t>
            </a:r>
            <a:r>
              <a:rPr lang="en-US" sz="1700" dirty="0" err="1">
                <a:solidFill>
                  <a:schemeClr val="bg1"/>
                </a:solidFill>
              </a:rPr>
              <a:t>Yakubu</a:t>
            </a:r>
            <a:r>
              <a:rPr lang="en-US" sz="1700" dirty="0">
                <a:solidFill>
                  <a:schemeClr val="bg1"/>
                </a:solidFill>
              </a:rPr>
              <a:t> of the Ashanti Region emerged winner of the male category whiles </a:t>
            </a:r>
            <a:r>
              <a:rPr lang="en-US" sz="1700" dirty="0" err="1">
                <a:solidFill>
                  <a:schemeClr val="bg1"/>
                </a:solidFill>
              </a:rPr>
              <a:t>Ramata</a:t>
            </a:r>
            <a:r>
              <a:rPr lang="en-US" sz="1700" dirty="0">
                <a:solidFill>
                  <a:schemeClr val="bg1"/>
                </a:solidFill>
              </a:rPr>
              <a:t> </a:t>
            </a:r>
            <a:r>
              <a:rPr lang="en-US" sz="1700" dirty="0" err="1">
                <a:solidFill>
                  <a:schemeClr val="bg1"/>
                </a:solidFill>
              </a:rPr>
              <a:t>Abdulai</a:t>
            </a:r>
            <a:r>
              <a:rPr lang="en-US" sz="1700" dirty="0">
                <a:solidFill>
                  <a:schemeClr val="bg1"/>
                </a:solidFill>
              </a:rPr>
              <a:t> from the Upper West Region won the female category. The Guest of </a:t>
            </a:r>
            <a:r>
              <a:rPr lang="en-US" sz="1700" dirty="0" err="1">
                <a:solidFill>
                  <a:schemeClr val="bg1"/>
                </a:solidFill>
              </a:rPr>
              <a:t>Honour</a:t>
            </a:r>
            <a:r>
              <a:rPr lang="en-US" sz="1700" dirty="0">
                <a:solidFill>
                  <a:schemeClr val="bg1"/>
                </a:solidFill>
              </a:rPr>
              <a:t> was Hon. Curtis Perry </a:t>
            </a:r>
            <a:r>
              <a:rPr lang="en-US" sz="1700" dirty="0" err="1">
                <a:solidFill>
                  <a:schemeClr val="bg1"/>
                </a:solidFill>
              </a:rPr>
              <a:t>Okudjeto</a:t>
            </a:r>
            <a:r>
              <a:rPr lang="en-US" sz="1700" dirty="0">
                <a:solidFill>
                  <a:schemeClr val="bg1"/>
                </a:solidFill>
              </a:rPr>
              <a:t>, Deputy Minister of Youth and Sports who stood in for the Minster, Hon. Isaac Kwame </a:t>
            </a:r>
            <a:r>
              <a:rPr lang="en-US" sz="1700" dirty="0" err="1">
                <a:solidFill>
                  <a:schemeClr val="bg1"/>
                </a:solidFill>
              </a:rPr>
              <a:t>Asiamah</a:t>
            </a:r>
            <a:r>
              <a:rPr lang="en-US" sz="1700" dirty="0">
                <a:solidFill>
                  <a:schemeClr val="bg1"/>
                </a:solidFill>
              </a:rPr>
              <a:t>. Other </a:t>
            </a:r>
            <a:r>
              <a:rPr lang="en-US" sz="1700" dirty="0" err="1">
                <a:solidFill>
                  <a:schemeClr val="bg1"/>
                </a:solidFill>
              </a:rPr>
              <a:t>Diginitaries</a:t>
            </a:r>
            <a:r>
              <a:rPr lang="en-US" sz="1700" dirty="0">
                <a:solidFill>
                  <a:schemeClr val="bg1"/>
                </a:solidFill>
              </a:rPr>
              <a:t> include Director-General of the National Sports Authority, Prof. Peter </a:t>
            </a:r>
            <a:r>
              <a:rPr lang="en-US" sz="1700" dirty="0" err="1">
                <a:solidFill>
                  <a:schemeClr val="bg1"/>
                </a:solidFill>
              </a:rPr>
              <a:t>Twumasi</a:t>
            </a:r>
            <a:r>
              <a:rPr lang="en-US" sz="1700" dirty="0">
                <a:solidFill>
                  <a:schemeClr val="bg1"/>
                </a:solidFill>
              </a:rPr>
              <a:t>, the </a:t>
            </a:r>
            <a:r>
              <a:rPr lang="en-US" sz="1700" dirty="0" err="1">
                <a:solidFill>
                  <a:schemeClr val="bg1"/>
                </a:solidFill>
              </a:rPr>
              <a:t>Omanhene</a:t>
            </a:r>
            <a:r>
              <a:rPr lang="en-US" sz="1700" dirty="0">
                <a:solidFill>
                  <a:schemeClr val="bg1"/>
                </a:solidFill>
              </a:rPr>
              <a:t> of </a:t>
            </a:r>
            <a:r>
              <a:rPr lang="en-US" sz="1700" dirty="0" err="1">
                <a:solidFill>
                  <a:schemeClr val="bg1"/>
                </a:solidFill>
              </a:rPr>
              <a:t>Wassa</a:t>
            </a:r>
            <a:r>
              <a:rPr lang="en-US" sz="1700" dirty="0">
                <a:solidFill>
                  <a:schemeClr val="bg1"/>
                </a:solidFill>
              </a:rPr>
              <a:t> </a:t>
            </a:r>
            <a:r>
              <a:rPr lang="en-US" sz="1700" dirty="0" err="1">
                <a:solidFill>
                  <a:schemeClr val="bg1"/>
                </a:solidFill>
              </a:rPr>
              <a:t>Mpohor</a:t>
            </a:r>
            <a:r>
              <a:rPr lang="en-US" sz="1700" dirty="0">
                <a:solidFill>
                  <a:schemeClr val="bg1"/>
                </a:solidFill>
              </a:rPr>
              <a:t> traditional area, </a:t>
            </a:r>
            <a:r>
              <a:rPr lang="en-US" sz="1700" dirty="0" err="1">
                <a:solidFill>
                  <a:schemeClr val="bg1"/>
                </a:solidFill>
              </a:rPr>
              <a:t>Osabarima</a:t>
            </a:r>
            <a:r>
              <a:rPr lang="en-US" sz="1700" dirty="0">
                <a:solidFill>
                  <a:schemeClr val="bg1"/>
                </a:solidFill>
              </a:rPr>
              <a:t> </a:t>
            </a:r>
            <a:r>
              <a:rPr lang="en-US" sz="1700" dirty="0" err="1">
                <a:solidFill>
                  <a:schemeClr val="bg1"/>
                </a:solidFill>
              </a:rPr>
              <a:t>Kow</a:t>
            </a:r>
            <a:r>
              <a:rPr lang="en-US" sz="1700" dirty="0">
                <a:solidFill>
                  <a:schemeClr val="bg1"/>
                </a:solidFill>
              </a:rPr>
              <a:t> </a:t>
            </a:r>
            <a:r>
              <a:rPr lang="en-US" sz="1700" dirty="0" err="1">
                <a:solidFill>
                  <a:schemeClr val="bg1"/>
                </a:solidFill>
              </a:rPr>
              <a:t>Entsie</a:t>
            </a:r>
            <a:r>
              <a:rPr lang="en-US" sz="1700" dirty="0">
                <a:solidFill>
                  <a:schemeClr val="bg1"/>
                </a:solidFill>
              </a:rPr>
              <a:t> II, </a:t>
            </a:r>
            <a:r>
              <a:rPr lang="en-US" sz="1700" dirty="0" err="1">
                <a:solidFill>
                  <a:schemeClr val="bg1"/>
                </a:solidFill>
              </a:rPr>
              <a:t>Kontihene</a:t>
            </a:r>
            <a:r>
              <a:rPr lang="en-US" sz="1700" dirty="0">
                <a:solidFill>
                  <a:schemeClr val="bg1"/>
                </a:solidFill>
              </a:rPr>
              <a:t> of </a:t>
            </a:r>
            <a:r>
              <a:rPr lang="en-US" sz="1700" dirty="0" err="1">
                <a:solidFill>
                  <a:schemeClr val="bg1"/>
                </a:solidFill>
              </a:rPr>
              <a:t>Wassa</a:t>
            </a:r>
            <a:r>
              <a:rPr lang="en-US" sz="1700" dirty="0">
                <a:solidFill>
                  <a:schemeClr val="bg1"/>
                </a:solidFill>
              </a:rPr>
              <a:t> </a:t>
            </a:r>
            <a:r>
              <a:rPr lang="en-US" sz="1700" dirty="0" err="1">
                <a:solidFill>
                  <a:schemeClr val="bg1"/>
                </a:solidFill>
              </a:rPr>
              <a:t>Mpohor</a:t>
            </a:r>
            <a:r>
              <a:rPr lang="en-US" sz="1700" dirty="0">
                <a:solidFill>
                  <a:schemeClr val="bg1"/>
                </a:solidFill>
              </a:rPr>
              <a:t>, Member of Parliament for </a:t>
            </a:r>
            <a:r>
              <a:rPr lang="en-US" sz="1700" dirty="0" err="1">
                <a:solidFill>
                  <a:schemeClr val="bg1"/>
                </a:solidFill>
              </a:rPr>
              <a:t>Mpohor</a:t>
            </a:r>
            <a:r>
              <a:rPr lang="en-US" sz="1700" dirty="0">
                <a:solidFill>
                  <a:schemeClr val="bg1"/>
                </a:solidFill>
              </a:rPr>
              <a:t> constituency, Hon. Alexander </a:t>
            </a:r>
            <a:r>
              <a:rPr lang="en-US" sz="1700" dirty="0" err="1">
                <a:solidFill>
                  <a:schemeClr val="bg1"/>
                </a:solidFill>
              </a:rPr>
              <a:t>Agyekum</a:t>
            </a:r>
            <a:r>
              <a:rPr lang="en-US" sz="1700" dirty="0">
                <a:solidFill>
                  <a:schemeClr val="bg1"/>
                </a:solidFill>
              </a:rPr>
              <a:t>, Municipal Chief Executive Officer of </a:t>
            </a:r>
            <a:r>
              <a:rPr lang="en-US" sz="1700" dirty="0" err="1">
                <a:solidFill>
                  <a:schemeClr val="bg1"/>
                </a:solidFill>
              </a:rPr>
              <a:t>Mpohor</a:t>
            </a:r>
            <a:r>
              <a:rPr lang="en-US" sz="1700" dirty="0">
                <a:solidFill>
                  <a:schemeClr val="bg1"/>
                </a:solidFill>
              </a:rPr>
              <a:t>, Hon. Ignatius </a:t>
            </a:r>
            <a:r>
              <a:rPr lang="en-US" sz="1700" dirty="0" err="1">
                <a:solidFill>
                  <a:schemeClr val="bg1"/>
                </a:solidFill>
              </a:rPr>
              <a:t>Saa</a:t>
            </a:r>
            <a:r>
              <a:rPr lang="en-US" sz="1700" dirty="0">
                <a:solidFill>
                  <a:schemeClr val="bg1"/>
                </a:solidFill>
              </a:rPr>
              <a:t> Mensah, former Western Regional Minister, Municipal Chief Executive Officer of </a:t>
            </a:r>
            <a:r>
              <a:rPr lang="en-US" sz="1700" dirty="0" err="1">
                <a:solidFill>
                  <a:schemeClr val="bg1"/>
                </a:solidFill>
              </a:rPr>
              <a:t>Mpohor</a:t>
            </a:r>
            <a:r>
              <a:rPr lang="en-US" sz="1700" dirty="0">
                <a:solidFill>
                  <a:schemeClr val="bg1"/>
                </a:solidFill>
              </a:rPr>
              <a:t>, Hon. Ignatius </a:t>
            </a:r>
            <a:r>
              <a:rPr lang="en-US" sz="1700" dirty="0" err="1">
                <a:solidFill>
                  <a:schemeClr val="bg1"/>
                </a:solidFill>
              </a:rPr>
              <a:t>Saa</a:t>
            </a:r>
            <a:r>
              <a:rPr lang="en-US" sz="1700" dirty="0">
                <a:solidFill>
                  <a:schemeClr val="bg1"/>
                </a:solidFill>
              </a:rPr>
              <a:t> Mensah, former Western Regional Minister, Hon. A.E. </a:t>
            </a:r>
            <a:r>
              <a:rPr lang="en-US" sz="1700" dirty="0" err="1">
                <a:solidFill>
                  <a:schemeClr val="bg1"/>
                </a:solidFill>
              </a:rPr>
              <a:t>Amoah</a:t>
            </a:r>
            <a:r>
              <a:rPr lang="en-US" sz="1700" dirty="0">
                <a:solidFill>
                  <a:schemeClr val="bg1"/>
                </a:solidFill>
              </a:rPr>
              <a:t> among others.</a:t>
            </a:r>
          </a:p>
          <a:p>
            <a:pPr algn="just"/>
            <a:endParaRPr lang="en-US" sz="1700" dirty="0">
              <a:solidFill>
                <a:schemeClr val="bg1"/>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36156613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816397"/>
            <a:ext cx="8761413" cy="728480"/>
          </a:xfrm>
        </p:spPr>
        <p:txBody>
          <a:bodyPr/>
          <a:lstStyle/>
          <a:p>
            <a:r>
              <a:rPr lang="en-US" sz="3000" b="1" dirty="0" smtClean="0"/>
              <a:t>Establishment of a New Website for the Authority-</a:t>
            </a:r>
            <a:endParaRPr lang="en-US" sz="30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548" y="2442746"/>
            <a:ext cx="9080697" cy="4370210"/>
          </a:xfrm>
          <a:prstGeom prst="rect">
            <a:avLst/>
          </a:prstGeom>
        </p:spPr>
      </p:pic>
      <p:sp>
        <p:nvSpPr>
          <p:cNvPr id="7" name="TextBox 6"/>
          <p:cNvSpPr txBox="1"/>
          <p:nvPr/>
        </p:nvSpPr>
        <p:spPr>
          <a:xfrm>
            <a:off x="3079063" y="1167907"/>
            <a:ext cx="4913194" cy="461665"/>
          </a:xfrm>
          <a:prstGeom prst="rect">
            <a:avLst/>
          </a:prstGeom>
          <a:noFill/>
        </p:spPr>
        <p:txBody>
          <a:bodyPr wrap="square" rtlCol="0">
            <a:spAutoFit/>
          </a:bodyPr>
          <a:lstStyle/>
          <a:p>
            <a:r>
              <a:rPr lang="en-US" sz="2400" b="1" i="1" dirty="0" smtClean="0">
                <a:solidFill>
                  <a:srgbClr val="FFC000"/>
                </a:solidFill>
              </a:rPr>
              <a:t>www.sportsauthority.gov.gh</a:t>
            </a:r>
            <a:endParaRPr lang="en-US" sz="2400" b="1" i="1" dirty="0">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616690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3752234" y="2209261"/>
            <a:ext cx="8285574"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01533" y="823079"/>
            <a:ext cx="9474368" cy="728480"/>
          </a:xfrm>
        </p:spPr>
        <p:txBody>
          <a:bodyPr/>
          <a:lstStyle/>
          <a:p>
            <a:r>
              <a:rPr lang="en-US" sz="3000" b="1" dirty="0" smtClean="0"/>
              <a:t>NSA supplies 10 Regions with Detergents, Chemicals and Stationery.</a:t>
            </a:r>
            <a:endParaRPr lang="en-US" sz="3000" b="1" dirty="0"/>
          </a:p>
        </p:txBody>
      </p:sp>
      <p:sp>
        <p:nvSpPr>
          <p:cNvPr id="9" name="TextBox 8"/>
          <p:cNvSpPr txBox="1"/>
          <p:nvPr/>
        </p:nvSpPr>
        <p:spPr>
          <a:xfrm>
            <a:off x="5107699" y="3016779"/>
            <a:ext cx="5955717" cy="3000821"/>
          </a:xfrm>
          <a:prstGeom prst="rect">
            <a:avLst/>
          </a:prstGeom>
          <a:noFill/>
          <a:ln>
            <a:noFill/>
          </a:ln>
        </p:spPr>
        <p:txBody>
          <a:bodyPr wrap="square" rtlCol="0">
            <a:spAutoFit/>
          </a:bodyPr>
          <a:lstStyle/>
          <a:p>
            <a:pPr algn="just"/>
            <a:r>
              <a:rPr lang="en-US" sz="2100" dirty="0" smtClean="0">
                <a:solidFill>
                  <a:schemeClr val="bg1"/>
                </a:solidFill>
              </a:rPr>
              <a:t>The Director-General of the National Sports Authority, Prof Peter </a:t>
            </a:r>
            <a:r>
              <a:rPr lang="en-US" sz="2100" dirty="0" err="1" smtClean="0">
                <a:solidFill>
                  <a:schemeClr val="bg1"/>
                </a:solidFill>
              </a:rPr>
              <a:t>Twumasi</a:t>
            </a:r>
            <a:r>
              <a:rPr lang="en-US" sz="2100" dirty="0" smtClean="0">
                <a:solidFill>
                  <a:schemeClr val="bg1"/>
                </a:solidFill>
              </a:rPr>
              <a:t> Supplied the various sports stadia in 10 regions across the country with a one year cleaning detergents and chemicals to assist in the general cleaning and maintenance of the stadium facilities. NSA also supplied the regions with stationery expected to last for a year</a:t>
            </a:r>
            <a:endParaRPr lang="en-US" sz="2100" dirty="0">
              <a:solidFill>
                <a:schemeClr val="bg1"/>
              </a:solidFill>
            </a:endParaRPr>
          </a:p>
        </p:txBody>
      </p:sp>
      <p:sp>
        <p:nvSpPr>
          <p:cNvPr id="7" name="TextBox 6"/>
          <p:cNvSpPr txBox="1"/>
          <p:nvPr/>
        </p:nvSpPr>
        <p:spPr>
          <a:xfrm>
            <a:off x="8849135" y="193099"/>
            <a:ext cx="2214281" cy="261610"/>
          </a:xfrm>
          <a:prstGeom prst="rect">
            <a:avLst/>
          </a:prstGeom>
          <a:noFill/>
        </p:spPr>
        <p:txBody>
          <a:bodyPr wrap="square" rtlCol="0">
            <a:spAutoFit/>
          </a:bodyPr>
          <a:lstStyle/>
          <a:p>
            <a:pPr algn="just"/>
            <a:r>
              <a:rPr lang="en-US" sz="1100" b="1" i="1" dirty="0" smtClean="0">
                <a:solidFill>
                  <a:schemeClr val="bg2">
                    <a:lumMod val="10000"/>
                  </a:schemeClr>
                </a:solidFill>
              </a:rPr>
              <a:t>9</a:t>
            </a:r>
            <a:r>
              <a:rPr lang="en-US" sz="1100" b="1" i="1" baseline="30000" dirty="0" smtClean="0">
                <a:solidFill>
                  <a:schemeClr val="bg2">
                    <a:lumMod val="10000"/>
                  </a:schemeClr>
                </a:solidFill>
              </a:rPr>
              <a:t>th</a:t>
            </a:r>
            <a:r>
              <a:rPr lang="en-US" sz="1100" b="1" i="1" dirty="0" smtClean="0">
                <a:solidFill>
                  <a:schemeClr val="bg2">
                    <a:lumMod val="10000"/>
                  </a:schemeClr>
                </a:solidFill>
              </a:rPr>
              <a:t> September, 2019</a:t>
            </a:r>
            <a:endParaRPr lang="en-US" sz="1100" b="1" i="1" dirty="0">
              <a:solidFill>
                <a:schemeClr val="bg2">
                  <a:lumMod val="10000"/>
                </a:schemeClr>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30645791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Proposed Projects </a:t>
            </a:r>
            <a:endParaRPr lang="en-US" b="1" dirty="0"/>
          </a:p>
        </p:txBody>
      </p:sp>
      <p:sp>
        <p:nvSpPr>
          <p:cNvPr id="3" name="Content Placeholder 2"/>
          <p:cNvSpPr>
            <a:spLocks noGrp="1"/>
          </p:cNvSpPr>
          <p:nvPr>
            <p:ph idx="1"/>
          </p:nvPr>
        </p:nvSpPr>
        <p:spPr>
          <a:xfrm>
            <a:off x="1154954" y="3111500"/>
            <a:ext cx="8761413" cy="3416300"/>
          </a:xfrm>
        </p:spPr>
        <p:txBody>
          <a:bodyPr>
            <a:normAutofit/>
          </a:bodyPr>
          <a:lstStyle/>
          <a:p>
            <a:r>
              <a:rPr lang="en-US" sz="2400" dirty="0" smtClean="0"/>
              <a:t>NSA TV</a:t>
            </a:r>
          </a:p>
          <a:p>
            <a:r>
              <a:rPr lang="en-US" sz="2400" dirty="0" smtClean="0"/>
              <a:t>Community park development Submitted by KNUST Architecture and Horticulture Group ( 200 of the project is been considered for funding )</a:t>
            </a:r>
          </a:p>
          <a:p>
            <a:endParaRPr lang="en-US" sz="2400" dirty="0"/>
          </a:p>
        </p:txBody>
      </p:sp>
    </p:spTree>
    <p:extLst>
      <p:ext uri="{BB962C8B-B14F-4D97-AF65-F5344CB8AC3E}">
        <p14:creationId xmlns:p14="http://schemas.microsoft.com/office/powerpoint/2010/main" val="4027413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Diagonal Corner Rectangle 10"/>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just"/>
            <a:r>
              <a:rPr lang="en-US" sz="3000" b="1" dirty="0" smtClean="0"/>
              <a:t>GBFA Receives Support From NSA Ahead Of Arnolds Classic Africa</a:t>
            </a:r>
            <a:endParaRPr lang="en-US" sz="30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8192" y="2530001"/>
            <a:ext cx="2620668" cy="174711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8192" y="4449236"/>
            <a:ext cx="2620668" cy="1747112"/>
          </a:xfrm>
          <a:prstGeom prst="rect">
            <a:avLst/>
          </a:prstGeom>
        </p:spPr>
      </p:pic>
      <p:sp>
        <p:nvSpPr>
          <p:cNvPr id="9" name="TextBox 8"/>
          <p:cNvSpPr txBox="1"/>
          <p:nvPr/>
        </p:nvSpPr>
        <p:spPr>
          <a:xfrm>
            <a:off x="1154954" y="2530001"/>
            <a:ext cx="6895070" cy="3970318"/>
          </a:xfrm>
          <a:prstGeom prst="rect">
            <a:avLst/>
          </a:prstGeom>
          <a:noFill/>
          <a:ln>
            <a:noFill/>
          </a:ln>
        </p:spPr>
        <p:txBody>
          <a:bodyPr wrap="square" rtlCol="0">
            <a:spAutoFit/>
          </a:bodyPr>
          <a:lstStyle/>
          <a:p>
            <a:pPr algn="just"/>
            <a:r>
              <a:rPr lang="en-US" dirty="0">
                <a:solidFill>
                  <a:schemeClr val="bg1"/>
                </a:solidFill>
              </a:rPr>
              <a:t>The National Sports Authority (NSA), has presented three flight tickets to the Ghana Body Building and Fitness Association (GBFA).</a:t>
            </a:r>
          </a:p>
          <a:p>
            <a:pPr algn="just"/>
            <a:r>
              <a:rPr lang="en-US" dirty="0">
                <a:solidFill>
                  <a:schemeClr val="bg1"/>
                </a:solidFill>
              </a:rPr>
              <a:t>The tickets are to cater for the travel of three body builders to participate in the annual Arnold Classic Africa Body Building competition, in Johannesburg, South Africa, from May 17 to 19.</a:t>
            </a:r>
          </a:p>
          <a:p>
            <a:pPr algn="just"/>
            <a:r>
              <a:rPr lang="en-US" dirty="0">
                <a:solidFill>
                  <a:schemeClr val="bg1"/>
                </a:solidFill>
              </a:rPr>
              <a:t> </a:t>
            </a:r>
          </a:p>
          <a:p>
            <a:pPr algn="just"/>
            <a:r>
              <a:rPr lang="en-US" dirty="0" err="1">
                <a:solidFill>
                  <a:schemeClr val="bg1"/>
                </a:solidFill>
              </a:rPr>
              <a:t>Mr</a:t>
            </a:r>
            <a:r>
              <a:rPr lang="en-US" dirty="0">
                <a:solidFill>
                  <a:schemeClr val="bg1"/>
                </a:solidFill>
              </a:rPr>
              <a:t> Abdul </a:t>
            </a:r>
            <a:r>
              <a:rPr lang="en-US" dirty="0" err="1">
                <a:solidFill>
                  <a:schemeClr val="bg1"/>
                </a:solidFill>
              </a:rPr>
              <a:t>Haye</a:t>
            </a:r>
            <a:r>
              <a:rPr lang="en-US" dirty="0">
                <a:solidFill>
                  <a:schemeClr val="bg1"/>
                </a:solidFill>
              </a:rPr>
              <a:t> </a:t>
            </a:r>
            <a:r>
              <a:rPr lang="en-US" dirty="0" err="1">
                <a:solidFill>
                  <a:schemeClr val="bg1"/>
                </a:solidFill>
              </a:rPr>
              <a:t>Yartey</a:t>
            </a:r>
            <a:r>
              <a:rPr lang="en-US" dirty="0">
                <a:solidFill>
                  <a:schemeClr val="bg1"/>
                </a:solidFill>
              </a:rPr>
              <a:t>, President of the GBFA, who received the tickets on behalf of the association expressed appreciation to the NSA and Professor Peter Twumasi, Director General for NSA for coming to their aid.</a:t>
            </a:r>
          </a:p>
          <a:p>
            <a:pPr algn="just"/>
            <a:r>
              <a:rPr lang="en-US" dirty="0">
                <a:solidFill>
                  <a:schemeClr val="bg1"/>
                </a:solidFill>
              </a:rPr>
              <a:t>He said, they </a:t>
            </a:r>
            <a:r>
              <a:rPr lang="en-US" dirty="0" smtClean="0">
                <a:solidFill>
                  <a:schemeClr val="bg1"/>
                </a:solidFill>
              </a:rPr>
              <a:t>further support from </a:t>
            </a:r>
            <a:r>
              <a:rPr lang="en-US" dirty="0">
                <a:solidFill>
                  <a:schemeClr val="bg1"/>
                </a:solidFill>
              </a:rPr>
              <a:t>individuals and corporate bodies to </a:t>
            </a:r>
            <a:r>
              <a:rPr lang="en-US" dirty="0" smtClean="0">
                <a:solidFill>
                  <a:schemeClr val="bg1"/>
                </a:solidFill>
              </a:rPr>
              <a:t>enable them to participate </a:t>
            </a:r>
            <a:r>
              <a:rPr lang="en-US" dirty="0">
                <a:solidFill>
                  <a:schemeClr val="bg1"/>
                </a:solidFill>
              </a:rPr>
              <a:t>in the </a:t>
            </a:r>
            <a:r>
              <a:rPr lang="en-US" dirty="0" smtClean="0">
                <a:solidFill>
                  <a:schemeClr val="bg1"/>
                </a:solidFill>
              </a:rPr>
              <a:t>competition.</a:t>
            </a:r>
            <a:endParaRPr lang="en-US" dirty="0">
              <a:solidFill>
                <a:schemeClr val="bg1"/>
              </a:solidFill>
            </a:endParaRPr>
          </a:p>
        </p:txBody>
      </p:sp>
      <p:sp>
        <p:nvSpPr>
          <p:cNvPr id="7" name="TextBox 6"/>
          <p:cNvSpPr txBox="1"/>
          <p:nvPr/>
        </p:nvSpPr>
        <p:spPr>
          <a:xfrm>
            <a:off x="8953427" y="169836"/>
            <a:ext cx="2214281" cy="261610"/>
          </a:xfrm>
          <a:prstGeom prst="rect">
            <a:avLst/>
          </a:prstGeom>
          <a:noFill/>
        </p:spPr>
        <p:txBody>
          <a:bodyPr wrap="square" rtlCol="0">
            <a:spAutoFit/>
          </a:bodyPr>
          <a:lstStyle/>
          <a:p>
            <a:pPr algn="just"/>
            <a:r>
              <a:rPr lang="en-US" sz="1100" b="1" i="1" dirty="0" smtClean="0"/>
              <a:t>19</a:t>
            </a:r>
            <a:r>
              <a:rPr lang="en-US" sz="1100" b="1" i="1" baseline="30000" dirty="0" smtClean="0"/>
              <a:t>th</a:t>
            </a:r>
            <a:r>
              <a:rPr lang="en-US" sz="1100" b="1" i="1" dirty="0" smtClean="0"/>
              <a:t> February, </a:t>
            </a:r>
            <a:r>
              <a:rPr lang="en-US" sz="1100" b="1" i="1" dirty="0"/>
              <a:t>2019</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Tree>
    <p:extLst>
      <p:ext uri="{BB962C8B-B14F-4D97-AF65-F5344CB8AC3E}">
        <p14:creationId xmlns:p14="http://schemas.microsoft.com/office/powerpoint/2010/main" val="3428458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962" y="924245"/>
            <a:ext cx="9981643" cy="728480"/>
          </a:xfrm>
        </p:spPr>
        <p:txBody>
          <a:bodyPr/>
          <a:lstStyle/>
          <a:p>
            <a:r>
              <a:rPr lang="en-US" sz="3000" b="1" dirty="0" smtClean="0"/>
              <a:t>Inspection of </a:t>
            </a:r>
            <a:r>
              <a:rPr lang="en-US" sz="3000" b="1" dirty="0" smtClean="0">
                <a:solidFill>
                  <a:schemeClr val="bg1"/>
                </a:solidFill>
              </a:rPr>
              <a:t>Land Site For Stadium Construction At Asante </a:t>
            </a:r>
            <a:r>
              <a:rPr lang="en-US" sz="3000" b="1" dirty="0" err="1" smtClean="0">
                <a:solidFill>
                  <a:schemeClr val="bg1"/>
                </a:solidFill>
              </a:rPr>
              <a:t>Mampong</a:t>
            </a:r>
            <a:r>
              <a:rPr lang="en-US" sz="3000" b="1" dirty="0" smtClean="0">
                <a:solidFill>
                  <a:schemeClr val="bg1"/>
                </a:solidFill>
              </a:rPr>
              <a:t> </a:t>
            </a:r>
            <a:endParaRPr lang="en-US" sz="3000" b="1" dirty="0"/>
          </a:p>
        </p:txBody>
      </p:sp>
      <p:sp>
        <p:nvSpPr>
          <p:cNvPr id="11" name="Round Diagonal Corner Rectangle 10"/>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
        <p:nvSpPr>
          <p:cNvPr id="3" name="TextBox 2"/>
          <p:cNvSpPr txBox="1"/>
          <p:nvPr/>
        </p:nvSpPr>
        <p:spPr>
          <a:xfrm>
            <a:off x="1003653" y="3433573"/>
            <a:ext cx="7369791" cy="2031325"/>
          </a:xfrm>
          <a:prstGeom prst="rect">
            <a:avLst/>
          </a:prstGeom>
          <a:noFill/>
        </p:spPr>
        <p:txBody>
          <a:bodyPr wrap="square" rtlCol="0">
            <a:spAutoFit/>
          </a:bodyPr>
          <a:lstStyle/>
          <a:p>
            <a:pPr algn="just"/>
            <a:r>
              <a:rPr lang="en-US" sz="2100" dirty="0">
                <a:solidFill>
                  <a:schemeClr val="bg1"/>
                </a:solidFill>
              </a:rPr>
              <a:t>As part of </a:t>
            </a:r>
            <a:r>
              <a:rPr lang="en-US" sz="2100" dirty="0" smtClean="0">
                <a:solidFill>
                  <a:schemeClr val="bg1"/>
                </a:solidFill>
              </a:rPr>
              <a:t>his </a:t>
            </a:r>
            <a:r>
              <a:rPr lang="en-US" sz="2100" dirty="0">
                <a:solidFill>
                  <a:schemeClr val="bg1"/>
                </a:solidFill>
              </a:rPr>
              <a:t>visit to Ashanti Region, </a:t>
            </a:r>
            <a:r>
              <a:rPr lang="en-US" sz="2100" dirty="0" smtClean="0">
                <a:solidFill>
                  <a:schemeClr val="bg1"/>
                </a:solidFill>
              </a:rPr>
              <a:t>Prof Peter </a:t>
            </a:r>
            <a:r>
              <a:rPr lang="en-US" sz="2100" dirty="0" err="1" smtClean="0">
                <a:solidFill>
                  <a:schemeClr val="bg1"/>
                </a:solidFill>
              </a:rPr>
              <a:t>Twumasi</a:t>
            </a:r>
            <a:r>
              <a:rPr lang="en-US" sz="2100" dirty="0" smtClean="0">
                <a:solidFill>
                  <a:schemeClr val="bg1"/>
                </a:solidFill>
              </a:rPr>
              <a:t> inspected </a:t>
            </a:r>
            <a:r>
              <a:rPr lang="en-US" sz="2100" dirty="0">
                <a:solidFill>
                  <a:schemeClr val="bg1"/>
                </a:solidFill>
              </a:rPr>
              <a:t>a National Sports Authority's land site at Asante </a:t>
            </a:r>
            <a:r>
              <a:rPr lang="en-US" sz="2100" dirty="0" err="1">
                <a:solidFill>
                  <a:schemeClr val="bg1"/>
                </a:solidFill>
              </a:rPr>
              <a:t>Mampong</a:t>
            </a:r>
            <a:r>
              <a:rPr lang="en-US" sz="2100" dirty="0">
                <a:solidFill>
                  <a:schemeClr val="bg1"/>
                </a:solidFill>
              </a:rPr>
              <a:t> to ﬁnalize its acquisition for stadium construction. The MCE and Elders of the Municipality accompanied the oﬃcials of the Authority for the inspection.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3791" y="4291019"/>
            <a:ext cx="2862946" cy="214721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3791" y="2359968"/>
            <a:ext cx="2862946" cy="2147209"/>
          </a:xfrm>
          <a:prstGeom prst="rect">
            <a:avLst/>
          </a:prstGeom>
        </p:spPr>
      </p:pic>
      <p:sp>
        <p:nvSpPr>
          <p:cNvPr id="8" name="TextBox 7"/>
          <p:cNvSpPr txBox="1"/>
          <p:nvPr/>
        </p:nvSpPr>
        <p:spPr>
          <a:xfrm>
            <a:off x="8830645" y="192129"/>
            <a:ext cx="2168434" cy="276999"/>
          </a:xfrm>
          <a:prstGeom prst="rect">
            <a:avLst/>
          </a:prstGeom>
          <a:noFill/>
        </p:spPr>
        <p:txBody>
          <a:bodyPr wrap="square" rtlCol="0">
            <a:spAutoFit/>
          </a:bodyPr>
          <a:lstStyle/>
          <a:p>
            <a:r>
              <a:rPr lang="en-US" sz="1200" i="1" dirty="0" smtClean="0"/>
              <a:t>23</a:t>
            </a:r>
            <a:r>
              <a:rPr lang="en-US" sz="1200" i="1" baseline="30000" dirty="0" smtClean="0"/>
              <a:t>rd</a:t>
            </a:r>
            <a:r>
              <a:rPr lang="en-US" sz="1200" i="1" dirty="0" smtClean="0"/>
              <a:t> February, 2019</a:t>
            </a:r>
            <a:endParaRPr lang="en-US" sz="1200" i="1" dirty="0"/>
          </a:p>
        </p:txBody>
      </p:sp>
    </p:spTree>
    <p:extLst>
      <p:ext uri="{BB962C8B-B14F-4D97-AF65-F5344CB8AC3E}">
        <p14:creationId xmlns:p14="http://schemas.microsoft.com/office/powerpoint/2010/main" val="18334019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solidFill>
                  <a:schemeClr val="bg1"/>
                </a:solidFill>
              </a:rPr>
              <a:t>62nd Ghana's Independence </a:t>
            </a:r>
            <a:r>
              <a:rPr lang="en-US" sz="3000" b="1" dirty="0" smtClean="0">
                <a:solidFill>
                  <a:schemeClr val="bg1"/>
                </a:solidFill>
              </a:rPr>
              <a:t>Celebration</a:t>
            </a:r>
            <a:endParaRPr lang="en-US" sz="3000" b="1" dirty="0"/>
          </a:p>
        </p:txBody>
      </p:sp>
      <p:sp>
        <p:nvSpPr>
          <p:cNvPr id="11" name="Round Diagonal Corner Rectangle 10"/>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
        <p:nvSpPr>
          <p:cNvPr id="3" name="TextBox 2"/>
          <p:cNvSpPr txBox="1"/>
          <p:nvPr/>
        </p:nvSpPr>
        <p:spPr>
          <a:xfrm>
            <a:off x="846938" y="3129689"/>
            <a:ext cx="6843420" cy="3000821"/>
          </a:xfrm>
          <a:prstGeom prst="rect">
            <a:avLst/>
          </a:prstGeom>
          <a:noFill/>
        </p:spPr>
        <p:txBody>
          <a:bodyPr wrap="square" rtlCol="0">
            <a:spAutoFit/>
          </a:bodyPr>
          <a:lstStyle/>
          <a:p>
            <a:pPr algn="just"/>
            <a:r>
              <a:rPr lang="en-US" sz="2100" dirty="0" smtClean="0">
                <a:solidFill>
                  <a:schemeClr val="bg1"/>
                </a:solidFill>
              </a:rPr>
              <a:t>National Sports Authority inspection </a:t>
            </a:r>
            <a:r>
              <a:rPr lang="en-US" sz="2100" dirty="0">
                <a:solidFill>
                  <a:schemeClr val="bg1"/>
                </a:solidFill>
              </a:rPr>
              <a:t>revealed work near completion for the hosting of 62nd Ghana's Independence </a:t>
            </a:r>
            <a:r>
              <a:rPr lang="en-US" sz="2100" dirty="0" smtClean="0">
                <a:solidFill>
                  <a:schemeClr val="bg1"/>
                </a:solidFill>
              </a:rPr>
              <a:t>Celebration </a:t>
            </a:r>
            <a:r>
              <a:rPr lang="en-US" sz="2100" dirty="0">
                <a:solidFill>
                  <a:schemeClr val="bg1"/>
                </a:solidFill>
              </a:rPr>
              <a:t>at </a:t>
            </a:r>
            <a:r>
              <a:rPr lang="en-US" sz="2100" dirty="0" err="1">
                <a:solidFill>
                  <a:schemeClr val="bg1"/>
                </a:solidFill>
              </a:rPr>
              <a:t>Alhaji</a:t>
            </a:r>
            <a:r>
              <a:rPr lang="en-US" sz="2100" dirty="0">
                <a:solidFill>
                  <a:schemeClr val="bg1"/>
                </a:solidFill>
              </a:rPr>
              <a:t> </a:t>
            </a:r>
            <a:r>
              <a:rPr lang="en-US" sz="2100" dirty="0" err="1">
                <a:solidFill>
                  <a:schemeClr val="bg1"/>
                </a:solidFill>
              </a:rPr>
              <a:t>Aliu</a:t>
            </a:r>
            <a:r>
              <a:rPr lang="en-US" sz="2100" dirty="0">
                <a:solidFill>
                  <a:schemeClr val="bg1"/>
                </a:solidFill>
              </a:rPr>
              <a:t> </a:t>
            </a:r>
            <a:r>
              <a:rPr lang="en-US" sz="2100" dirty="0" err="1">
                <a:solidFill>
                  <a:schemeClr val="bg1"/>
                </a:solidFill>
              </a:rPr>
              <a:t>Mahama</a:t>
            </a:r>
            <a:r>
              <a:rPr lang="en-US" sz="2100" dirty="0">
                <a:solidFill>
                  <a:schemeClr val="bg1"/>
                </a:solidFill>
              </a:rPr>
              <a:t> Sports Stadium in Tamale. </a:t>
            </a:r>
            <a:r>
              <a:rPr lang="en-US" sz="2100" dirty="0" smtClean="0">
                <a:solidFill>
                  <a:schemeClr val="bg1"/>
                </a:solidFill>
              </a:rPr>
              <a:t>Prof </a:t>
            </a:r>
            <a:r>
              <a:rPr lang="en-US" sz="2100" dirty="0" err="1" smtClean="0">
                <a:solidFill>
                  <a:schemeClr val="bg1"/>
                </a:solidFill>
              </a:rPr>
              <a:t>Twumasi</a:t>
            </a:r>
            <a:r>
              <a:rPr lang="en-US" sz="2100" dirty="0" smtClean="0">
                <a:solidFill>
                  <a:schemeClr val="bg1"/>
                </a:solidFill>
              </a:rPr>
              <a:t> congratulated all </a:t>
            </a:r>
            <a:r>
              <a:rPr lang="en-US" sz="2100" dirty="0">
                <a:solidFill>
                  <a:schemeClr val="bg1"/>
                </a:solidFill>
              </a:rPr>
              <a:t>participating teams especially Ag Regional Director and her </a:t>
            </a:r>
            <a:r>
              <a:rPr lang="en-US" sz="2100" dirty="0" smtClean="0">
                <a:solidFill>
                  <a:schemeClr val="bg1"/>
                </a:solidFill>
              </a:rPr>
              <a:t>staff and wished </a:t>
            </a:r>
            <a:r>
              <a:rPr lang="en-US" sz="2100" dirty="0">
                <a:solidFill>
                  <a:schemeClr val="bg1"/>
                </a:solidFill>
              </a:rPr>
              <a:t>all Ghanaians a happy anniversary and God's blessings.</a:t>
            </a:r>
          </a:p>
          <a:p>
            <a:endParaRPr lang="en-US" sz="21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842" y="2947547"/>
            <a:ext cx="4004504" cy="3003378"/>
          </a:xfrm>
          <a:prstGeom prst="rect">
            <a:avLst/>
          </a:prstGeom>
        </p:spPr>
      </p:pic>
      <p:sp>
        <p:nvSpPr>
          <p:cNvPr id="7" name="TextBox 6"/>
          <p:cNvSpPr txBox="1"/>
          <p:nvPr/>
        </p:nvSpPr>
        <p:spPr>
          <a:xfrm>
            <a:off x="9104812" y="167803"/>
            <a:ext cx="2168434" cy="276999"/>
          </a:xfrm>
          <a:prstGeom prst="rect">
            <a:avLst/>
          </a:prstGeom>
          <a:noFill/>
        </p:spPr>
        <p:txBody>
          <a:bodyPr wrap="square" rtlCol="0">
            <a:spAutoFit/>
          </a:bodyPr>
          <a:lstStyle/>
          <a:p>
            <a:r>
              <a:rPr lang="en-US" sz="1200" i="1" dirty="0" smtClean="0"/>
              <a:t>5</a:t>
            </a:r>
            <a:r>
              <a:rPr lang="en-US" sz="1200" i="1" baseline="30000" dirty="0" smtClean="0"/>
              <a:t>th</a:t>
            </a:r>
            <a:r>
              <a:rPr lang="en-US" sz="1200" i="1" dirty="0" smtClean="0"/>
              <a:t> March, 2019</a:t>
            </a:r>
            <a:endParaRPr lang="en-US" sz="1200" i="1" dirty="0"/>
          </a:p>
        </p:txBody>
      </p:sp>
    </p:spTree>
    <p:extLst>
      <p:ext uri="{BB962C8B-B14F-4D97-AF65-F5344CB8AC3E}">
        <p14:creationId xmlns:p14="http://schemas.microsoft.com/office/powerpoint/2010/main" val="604166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749" y="945582"/>
            <a:ext cx="8761413" cy="728480"/>
          </a:xfrm>
        </p:spPr>
        <p:txBody>
          <a:bodyPr/>
          <a:lstStyle/>
          <a:p>
            <a:r>
              <a:rPr lang="en-US" sz="3000" b="1" dirty="0" smtClean="0"/>
              <a:t>Government Officials Attends The Launch Of Ghana’s Fastest Human Project</a:t>
            </a:r>
            <a:endParaRPr lang="en-US" sz="3000" b="1" dirty="0"/>
          </a:p>
        </p:txBody>
      </p:sp>
      <p:sp>
        <p:nvSpPr>
          <p:cNvPr id="11" name="Round Diagonal Corner Rectangle 10"/>
          <p:cNvSpPr/>
          <p:nvPr/>
        </p:nvSpPr>
        <p:spPr>
          <a:xfrm>
            <a:off x="546454" y="2246341"/>
            <a:ext cx="8284191" cy="4405790"/>
          </a:xfrm>
          <a:prstGeom prst="round2DiagRect">
            <a:avLst/>
          </a:prstGeom>
          <a:solidFill>
            <a:srgbClr val="D54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849135" y="205695"/>
            <a:ext cx="2214281" cy="261610"/>
          </a:xfrm>
          <a:prstGeom prst="rect">
            <a:avLst/>
          </a:prstGeom>
          <a:noFill/>
        </p:spPr>
        <p:txBody>
          <a:bodyPr wrap="square" rtlCol="0">
            <a:spAutoFit/>
          </a:bodyPr>
          <a:lstStyle/>
          <a:p>
            <a:r>
              <a:rPr lang="en-US" sz="1100" i="1" dirty="0" smtClean="0"/>
              <a:t>March 15 2019</a:t>
            </a:r>
            <a:endParaRPr lang="en-US" sz="1100" b="1" i="1"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350" y="205695"/>
            <a:ext cx="533066" cy="538346"/>
          </a:xfrm>
          <a:prstGeom prst="rect">
            <a:avLst/>
          </a:prstGeom>
        </p:spPr>
      </p:pic>
      <p:sp>
        <p:nvSpPr>
          <p:cNvPr id="3" name="TextBox 2"/>
          <p:cNvSpPr txBox="1"/>
          <p:nvPr/>
        </p:nvSpPr>
        <p:spPr>
          <a:xfrm>
            <a:off x="1329943" y="2948825"/>
            <a:ext cx="5789314" cy="3000821"/>
          </a:xfrm>
          <a:prstGeom prst="rect">
            <a:avLst/>
          </a:prstGeom>
          <a:noFill/>
        </p:spPr>
        <p:txBody>
          <a:bodyPr wrap="square" rtlCol="0">
            <a:spAutoFit/>
          </a:bodyPr>
          <a:lstStyle/>
          <a:p>
            <a:pPr algn="just"/>
            <a:r>
              <a:rPr lang="en-US" sz="2100" dirty="0" smtClean="0">
                <a:solidFill>
                  <a:schemeClr val="bg1"/>
                </a:solidFill>
              </a:rPr>
              <a:t>Prior to Ghana's </a:t>
            </a:r>
            <a:r>
              <a:rPr lang="en-US" sz="2100" dirty="0">
                <a:solidFill>
                  <a:schemeClr val="bg1"/>
                </a:solidFill>
              </a:rPr>
              <a:t>Fastest </a:t>
            </a:r>
            <a:r>
              <a:rPr lang="en-US" sz="2100" dirty="0" smtClean="0">
                <a:solidFill>
                  <a:schemeClr val="bg1"/>
                </a:solidFill>
              </a:rPr>
              <a:t>Human project, Director General of National Sports Authority, Prof Peter </a:t>
            </a:r>
            <a:r>
              <a:rPr lang="en-US" sz="2100" dirty="0" err="1" smtClean="0">
                <a:solidFill>
                  <a:schemeClr val="bg1"/>
                </a:solidFill>
              </a:rPr>
              <a:t>Twumasi</a:t>
            </a:r>
            <a:r>
              <a:rPr lang="en-US" sz="2100" dirty="0" smtClean="0">
                <a:solidFill>
                  <a:schemeClr val="bg1"/>
                </a:solidFill>
              </a:rPr>
              <a:t> together </a:t>
            </a:r>
            <a:r>
              <a:rPr lang="en-US" sz="2100" dirty="0">
                <a:solidFill>
                  <a:schemeClr val="bg1"/>
                </a:solidFill>
              </a:rPr>
              <a:t>with the Vice </a:t>
            </a:r>
            <a:r>
              <a:rPr lang="en-US" sz="2100" dirty="0" smtClean="0">
                <a:solidFill>
                  <a:schemeClr val="bg1"/>
                </a:solidFill>
              </a:rPr>
              <a:t>President, </a:t>
            </a:r>
            <a:r>
              <a:rPr lang="en-US" sz="2100" dirty="0" err="1">
                <a:solidFill>
                  <a:schemeClr val="bg1"/>
                </a:solidFill>
              </a:rPr>
              <a:t>Dr</a:t>
            </a:r>
            <a:r>
              <a:rPr lang="en-US" sz="2100" dirty="0">
                <a:solidFill>
                  <a:schemeClr val="bg1"/>
                </a:solidFill>
              </a:rPr>
              <a:t> M. </a:t>
            </a:r>
            <a:r>
              <a:rPr lang="en-US" sz="2100" dirty="0" err="1">
                <a:solidFill>
                  <a:schemeClr val="bg1"/>
                </a:solidFill>
              </a:rPr>
              <a:t>Bawumia</a:t>
            </a:r>
            <a:r>
              <a:rPr lang="en-US" sz="2100" dirty="0">
                <a:solidFill>
                  <a:schemeClr val="bg1"/>
                </a:solidFill>
              </a:rPr>
              <a:t> and Minister of Youth and Sports, Hon Isaac </a:t>
            </a:r>
            <a:r>
              <a:rPr lang="en-US" sz="2100" dirty="0" err="1">
                <a:solidFill>
                  <a:schemeClr val="bg1"/>
                </a:solidFill>
              </a:rPr>
              <a:t>Asiamah</a:t>
            </a:r>
            <a:r>
              <a:rPr lang="en-US" sz="2100" dirty="0" smtClean="0">
                <a:solidFill>
                  <a:schemeClr val="bg1"/>
                </a:solidFill>
              </a:rPr>
              <a:t> attended </a:t>
            </a:r>
            <a:r>
              <a:rPr lang="en-US" sz="2100" dirty="0">
                <a:solidFill>
                  <a:schemeClr val="bg1"/>
                </a:solidFill>
              </a:rPr>
              <a:t>the launch of Ghana's Fastest Human </a:t>
            </a:r>
            <a:r>
              <a:rPr lang="en-US" sz="2100" dirty="0" smtClean="0">
                <a:solidFill>
                  <a:schemeClr val="bg1"/>
                </a:solidFill>
              </a:rPr>
              <a:t>project. </a:t>
            </a:r>
            <a:r>
              <a:rPr lang="en-US" sz="2100" dirty="0">
                <a:solidFill>
                  <a:schemeClr val="bg1"/>
                </a:solidFill>
              </a:rPr>
              <a:t>The purpose of the </a:t>
            </a:r>
            <a:r>
              <a:rPr lang="en-US" sz="2100" dirty="0" err="1">
                <a:solidFill>
                  <a:schemeClr val="bg1"/>
                </a:solidFill>
              </a:rPr>
              <a:t>programme</a:t>
            </a:r>
            <a:r>
              <a:rPr lang="en-US" sz="2100" dirty="0">
                <a:solidFill>
                  <a:schemeClr val="bg1"/>
                </a:solidFill>
              </a:rPr>
              <a:t> is to identify and develop sprinters across the country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1551" y="3172841"/>
            <a:ext cx="4359045" cy="2453640"/>
          </a:xfrm>
          <a:prstGeom prst="rect">
            <a:avLst/>
          </a:prstGeom>
        </p:spPr>
      </p:pic>
    </p:spTree>
    <p:extLst>
      <p:ext uri="{BB962C8B-B14F-4D97-AF65-F5344CB8AC3E}">
        <p14:creationId xmlns:p14="http://schemas.microsoft.com/office/powerpoint/2010/main" val="32759819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1526</TotalTime>
  <Words>4647</Words>
  <Application>Microsoft Office PowerPoint</Application>
  <PresentationFormat>Widescreen</PresentationFormat>
  <Paragraphs>219</Paragraphs>
  <Slides>52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Century Gothic</vt:lpstr>
      <vt:lpstr>Wingdings 3</vt:lpstr>
      <vt:lpstr>Ion Boardroom</vt:lpstr>
      <vt:lpstr>NATIONAL SPORTS AUTHORITY</vt:lpstr>
      <vt:lpstr>NSA Boss Applauds  National U12 Tennis Team</vt:lpstr>
      <vt:lpstr>NSA Outdoors New Vehicles</vt:lpstr>
      <vt:lpstr>NSA Runs Refresher Course For Staff</vt:lpstr>
      <vt:lpstr>National Cross Country</vt:lpstr>
      <vt:lpstr>GBFA Receives Support From NSA Ahead Of Arnolds Classic Africa</vt:lpstr>
      <vt:lpstr>Inspection of Land Site For Stadium Construction At Asante Mampong </vt:lpstr>
      <vt:lpstr>62nd Ghana's Independence Celebration</vt:lpstr>
      <vt:lpstr>Government Officials Attends The Launch Of Ghana’s Fastest Human Project</vt:lpstr>
      <vt:lpstr>Inspection Of Work At Bukom Emporium in Accra </vt:lpstr>
      <vt:lpstr>NSA, IOC attends a Training And Licensing Course Organized By Ghana Taekwondo Federation</vt:lpstr>
      <vt:lpstr>NSA, Hon Kwadwo Baa Agyemang organized a Marathon at Asante Akyem</vt:lpstr>
      <vt:lpstr>Ghana Host International Table Tennis Federation World And Africa Junior/Cadet, Championships</vt:lpstr>
      <vt:lpstr>NSA Contracted Green Grass Technology Company To Upgrade Pitches </vt:lpstr>
      <vt:lpstr>Ghana Hosts Itf Tournament</vt:lpstr>
      <vt:lpstr>NSA Director congratulates Black Queens</vt:lpstr>
      <vt:lpstr>Otumfuo's Golf Championship at Royal Golf Club</vt:lpstr>
      <vt:lpstr>Western Regional Sports Committee Strategic Workshop</vt:lpstr>
      <vt:lpstr>Greater Accra Inter-District sports festival</vt:lpstr>
      <vt:lpstr>Prof. Peter Twumasi assisted Ms Mukarama Abdulai to present her 2018 U-17 Women’s World Cup Golden Boot</vt:lpstr>
      <vt:lpstr>Ghana Deaf Football Association Ceremonial match</vt:lpstr>
      <vt:lpstr>Kumasi Asante Kotoko beats Karela FC</vt:lpstr>
      <vt:lpstr>Prof. Peter Twumasi Welcomes The Black Stars</vt:lpstr>
      <vt:lpstr>Work is expected to resume on the stadium construction at New Edubiase</vt:lpstr>
      <vt:lpstr>Ashanti Regional NSA Directorate Has Uncovered A Parcel Of Land Belonging To The Authority</vt:lpstr>
      <vt:lpstr>Greater Accra Regional Sports Festival</vt:lpstr>
      <vt:lpstr>Inter-district Sports Festival Commences In Accra</vt:lpstr>
      <vt:lpstr>Installation of Bins at the Stadiums</vt:lpstr>
      <vt:lpstr>IGCC holds maiden press conference ahead of African Games</vt:lpstr>
      <vt:lpstr>Opening Of The 3rd Football Camp Organized At University Of Ghana</vt:lpstr>
      <vt:lpstr>Prof Twumasi Meets A Delegation To Discuss Matters Relating To Development And Promotion Of Hockey</vt:lpstr>
      <vt:lpstr>Management Aiming At Strengthening the Medical Component Of The Authority</vt:lpstr>
      <vt:lpstr>Presentation To The National Volley Ball Team Prior To The Zone Three Nations Cup In Accra</vt:lpstr>
      <vt:lpstr>NSA Supports Handball Association Of Ghana</vt:lpstr>
      <vt:lpstr>Team Ghana Arrives In Cape Coast For Residential Camping</vt:lpstr>
      <vt:lpstr>Prof. Peter Twumasi Paid A Working Visit To Team Ghana At The Cape Coast Sports Stadium</vt:lpstr>
      <vt:lpstr>Black Spikers presents Gold trophies to NSA</vt:lpstr>
      <vt:lpstr>Prof. Twumasi Visits Team Ghana To Evaluate Conditions at The Camp</vt:lpstr>
      <vt:lpstr>Western Region Invitational Tournament To Be Launched Today</vt:lpstr>
      <vt:lpstr>Medalists For Team Ghana In The 2019 African Games</vt:lpstr>
      <vt:lpstr>African Games, Rabat 2019</vt:lpstr>
      <vt:lpstr>NSA Boss Visits Nyinahin Stadium To Inspect Ongoing Stadium Project Under Construction</vt:lpstr>
      <vt:lpstr>NSA Donates To The GPF</vt:lpstr>
      <vt:lpstr>Ghana, Colombia to Partner for Sports Development</vt:lpstr>
      <vt:lpstr>NSA Donates To Hockey Association</vt:lpstr>
      <vt:lpstr>Renovation Of The Accra Sports Stadium</vt:lpstr>
      <vt:lpstr>A Renovated Accra Sports Stadium</vt:lpstr>
      <vt:lpstr>Establishment Of A New Website For The Authority-</vt:lpstr>
      <vt:lpstr>Establishment of a New Website for the Authority-</vt:lpstr>
      <vt:lpstr>Establishment of a New Website for the Authority-</vt:lpstr>
      <vt:lpstr>NSA supplies 10 Regions with Detergents, Chemicals and Stationery.</vt:lpstr>
      <vt:lpstr>Proposed Projects </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86</cp:revision>
  <dcterms:created xsi:type="dcterms:W3CDTF">2019-09-12T17:28:55Z</dcterms:created>
  <dcterms:modified xsi:type="dcterms:W3CDTF">2019-12-19T13:31:57Z</dcterms:modified>
</cp:coreProperties>
</file>